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256" r:id="rId2"/>
    <p:sldId id="258" r:id="rId3"/>
    <p:sldId id="259" r:id="rId4"/>
    <p:sldId id="260" r:id="rId5"/>
    <p:sldId id="261" r:id="rId6"/>
    <p:sldId id="262" r:id="rId7"/>
    <p:sldId id="263" r:id="rId8"/>
    <p:sldId id="264" r:id="rId9"/>
    <p:sldId id="265" r:id="rId10"/>
    <p:sldId id="267" r:id="rId11"/>
    <p:sldId id="266" r:id="rId12"/>
    <p:sldId id="268" r:id="rId13"/>
    <p:sldId id="269" r:id="rId14"/>
    <p:sldId id="283" r:id="rId15"/>
    <p:sldId id="284" r:id="rId16"/>
    <p:sldId id="285" r:id="rId17"/>
    <p:sldId id="286" r:id="rId18"/>
    <p:sldId id="287" r:id="rId19"/>
    <p:sldId id="288" r:id="rId20"/>
    <p:sldId id="270" r:id="rId21"/>
    <p:sldId id="290" r:id="rId22"/>
    <p:sldId id="292" r:id="rId23"/>
    <p:sldId id="293" r:id="rId24"/>
    <p:sldId id="294" r:id="rId25"/>
    <p:sldId id="295" r:id="rId26"/>
    <p:sldId id="297" r:id="rId27"/>
    <p:sldId id="296" r:id="rId28"/>
    <p:sldId id="291" r:id="rId29"/>
    <p:sldId id="271" r:id="rId30"/>
    <p:sldId id="299" r:id="rId31"/>
    <p:sldId id="300" r:id="rId32"/>
    <p:sldId id="298" r:id="rId33"/>
    <p:sldId id="280" r:id="rId34"/>
    <p:sldId id="302" r:id="rId35"/>
    <p:sldId id="301" r:id="rId36"/>
    <p:sldId id="272" r:id="rId37"/>
    <p:sldId id="273" r:id="rId38"/>
    <p:sldId id="274" r:id="rId39"/>
    <p:sldId id="275" r:id="rId40"/>
    <p:sldId id="276" r:id="rId41"/>
    <p:sldId id="277" r:id="rId42"/>
    <p:sldId id="282" r:id="rId43"/>
    <p:sldId id="278" r:id="rId44"/>
    <p:sldId id="279" r:id="rId45"/>
    <p:sldId id="281" r:id="rId46"/>
    <p:sldId id="289"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8E93"/>
    <a:srgbClr val="3A3464"/>
    <a:srgbClr val="A11564"/>
    <a:srgbClr val="FC7676"/>
    <a:srgbClr val="C22B9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813" autoAdjust="0"/>
  </p:normalViewPr>
  <p:slideViewPr>
    <p:cSldViewPr snapToGrid="0">
      <p:cViewPr varScale="1">
        <p:scale>
          <a:sx n="122" d="100"/>
          <a:sy n="122" d="100"/>
        </p:scale>
        <p:origin x="173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E54640-0E79-49D6-8A2B-D60019FF7D70}" type="datetimeFigureOut">
              <a:rPr lang="en-GB" smtClean="0"/>
              <a:t>20/10/2024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04D033-CB09-4D84-911A-A27E765F8266}" type="slidenum">
              <a:rPr lang="en-GB" smtClean="0"/>
              <a:t>‹#›</a:t>
            </a:fld>
            <a:endParaRPr lang="en-GB"/>
          </a:p>
        </p:txBody>
      </p:sp>
    </p:spTree>
    <p:extLst>
      <p:ext uri="{BB962C8B-B14F-4D97-AF65-F5344CB8AC3E}">
        <p14:creationId xmlns:p14="http://schemas.microsoft.com/office/powerpoint/2010/main" val="1198622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30</a:t>
            </a:fld>
            <a:endParaRPr lang="en-GB"/>
          </a:p>
        </p:txBody>
      </p:sp>
    </p:spTree>
    <p:extLst>
      <p:ext uri="{BB962C8B-B14F-4D97-AF65-F5344CB8AC3E}">
        <p14:creationId xmlns:p14="http://schemas.microsoft.com/office/powerpoint/2010/main" val="905305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31</a:t>
            </a:fld>
            <a:endParaRPr lang="en-GB"/>
          </a:p>
        </p:txBody>
      </p:sp>
    </p:spTree>
    <p:extLst>
      <p:ext uri="{BB962C8B-B14F-4D97-AF65-F5344CB8AC3E}">
        <p14:creationId xmlns:p14="http://schemas.microsoft.com/office/powerpoint/2010/main" val="1201714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34F06-2514-F16C-3929-644E35F81A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69D552F-3D7A-CFD4-8EFE-844878BD90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BEBFF3E-8290-27FF-2470-858EBB61E22D}"/>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44B64D2A-C73C-7BD8-6AAF-71AF04A717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CD622DF-D3EE-DA48-0E69-D044319E21ED}"/>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255249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FB821-86E4-3B48-2E56-A2357410865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3986E6B-21E2-69E3-9604-A235DF2460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A577502-CB33-454F-68A8-9A84036BF5E0}"/>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23E19FC9-0BB3-4D88-1D92-FDA1162EEFE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D66767C-E9EB-7664-72A3-FEC0C1B3D18F}"/>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440773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8DD8E-C454-AFC1-7818-BD3D938973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43B5F48-0068-5956-CFD7-D7EF6FADC6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CE3E004-5759-B6A3-C06F-9C302C9A5E95}"/>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540E0080-7415-6648-5DBD-7C41855320C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07E2982-649E-6654-8378-53A7D33AC2FE}"/>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032404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8F77A-9DF3-1FB6-45C3-C4F78D1AABD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E698E6A-A4B0-A72D-A998-B625C72A5E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4E2B99-D9AE-2A88-CE47-A67D2D3AB275}"/>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2D3DD093-3260-30A5-999A-14448E3C31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62E4BF-25C1-D970-C38C-3050372AB97C}"/>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916135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BB2C-6FD9-884E-F868-EB7ACCC1BA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1FE786D-A7E2-D085-C522-1605594CB92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1ECB0F-22D0-5201-85F9-2BF54B1084D2}"/>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BAAD1AA6-053F-D05A-9584-A3CE758BBF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FD787-0B68-F126-DF22-A06466ABCFA5}"/>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55532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586FA-C603-16CD-0448-DF7DA439D5A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A7C9505-7933-772D-09F1-14E6628815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BBAB614-DA98-7CA3-C847-DE6EB2EE8B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96DAA53-D20E-9D6C-2B6B-EFBE4188F411}"/>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6" name="Footer Placeholder 5">
            <a:extLst>
              <a:ext uri="{FF2B5EF4-FFF2-40B4-BE49-F238E27FC236}">
                <a16:creationId xmlns:a16="http://schemas.microsoft.com/office/drawing/2014/main" id="{F6AF4AD8-875E-5803-2046-9293E215A9D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F3D9C5F-2EBB-5DEA-1487-DD203ADD308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745934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17ABD-040B-2BDE-B5F1-03BF1D00FA9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74D882B-AECE-A179-73E9-287AFDC1A3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D7F361-F46D-E33A-53B4-718427852C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B5AA34D-2E5B-D545-9F72-EBA25FEB92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6702D8-34DB-CC4E-550E-66C51A43C4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0EA3DD0-1BAA-C6AC-E4F5-6D0E77110CE9}"/>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8" name="Footer Placeholder 7">
            <a:extLst>
              <a:ext uri="{FF2B5EF4-FFF2-40B4-BE49-F238E27FC236}">
                <a16:creationId xmlns:a16="http://schemas.microsoft.com/office/drawing/2014/main" id="{BF126370-CDF8-D3B7-454C-863C4DCA912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AC493B4-BCBF-1092-8008-709AB6F9D068}"/>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028857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EA5DB-DFAF-8BA5-5EC5-C7E94155474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18B3D73-5682-9445-C534-BB94F77BA547}"/>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4" name="Footer Placeholder 3">
            <a:extLst>
              <a:ext uri="{FF2B5EF4-FFF2-40B4-BE49-F238E27FC236}">
                <a16:creationId xmlns:a16="http://schemas.microsoft.com/office/drawing/2014/main" id="{D8B90E52-DB9E-F216-2B38-138E672FE1A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75E9CDB-2982-E7BD-A162-AC6349405F6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3645087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371575-6B4E-9231-277F-36D8296D9CC7}"/>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3" name="Footer Placeholder 2">
            <a:extLst>
              <a:ext uri="{FF2B5EF4-FFF2-40B4-BE49-F238E27FC236}">
                <a16:creationId xmlns:a16="http://schemas.microsoft.com/office/drawing/2014/main" id="{78062003-982F-BE58-4B9B-0DCACC5AE76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3962BF0-5639-AECA-A781-56E3AC53157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608822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4D2BA-0829-C1D7-A9CB-3CBDFF1181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F092512-0E94-234E-CBA9-9F919132C0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2E486C7-4104-2214-C36F-3F31F13A72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F4048F-58AD-F758-071B-F3AC4718D14C}"/>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6" name="Footer Placeholder 5">
            <a:extLst>
              <a:ext uri="{FF2B5EF4-FFF2-40B4-BE49-F238E27FC236}">
                <a16:creationId xmlns:a16="http://schemas.microsoft.com/office/drawing/2014/main" id="{D00D7DB6-0925-A6F5-336B-D2381908890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F11AEA-17C9-013D-9E2F-1E1CA2A4C842}"/>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131362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A909E-A7AD-E521-6253-1D751C0BD3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74E465F-36A0-8D44-16D0-F46C292D7B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2FA62B-A03A-14F9-84C1-C797D31C67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FDCECA-91E7-7886-8E29-48B30EBAB2EE}"/>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6" name="Footer Placeholder 5">
            <a:extLst>
              <a:ext uri="{FF2B5EF4-FFF2-40B4-BE49-F238E27FC236}">
                <a16:creationId xmlns:a16="http://schemas.microsoft.com/office/drawing/2014/main" id="{0B0E7AFE-79E0-9F0F-FCFB-5E54B0D2D1F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0B61898-980E-146D-7BB1-34759D073F9B}"/>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64855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25CA3-D0D1-CB45-4D76-D4CBB74620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C1932E0-00BE-7622-B023-26E697A02C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1FB5E98-1A07-5661-073E-3839D47760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3AF1C789-D982-E20A-27AB-ADAC5E7708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2B6244B8-7699-CA83-3A3F-9E79FB3EA4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830D382-9AB4-41AE-BB47-FA24D3CCB04C}" type="slidenum">
              <a:rPr lang="en-GB" smtClean="0"/>
              <a:t>‹#›</a:t>
            </a:fld>
            <a:endParaRPr lang="en-GB"/>
          </a:p>
        </p:txBody>
      </p:sp>
    </p:spTree>
    <p:extLst>
      <p:ext uri="{BB962C8B-B14F-4D97-AF65-F5344CB8AC3E}">
        <p14:creationId xmlns:p14="http://schemas.microsoft.com/office/powerpoint/2010/main" val="808016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kotlinlang.org/docs/functions.htmlhttps:/www.programiz.com/kotlin-programming/function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kotlinlang.org/docs/functions.htmlhttps:/www.programiz.com/kotlin-programming/functions"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hyperlink" Target="https://www.baeldung.com/kotlin/strings-serie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hyperlink" Target="https://play.kotlinlang.org/" TargetMode="External"/><Relationship Id="rId2" Type="http://schemas.openxmlformats.org/officeDocument/2006/relationships/hyperlink" Target="https://www.jetbrains.com/idea/" TargetMode="Externa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a cell phone&#10;&#10;Description automatically generated">
            <a:extLst>
              <a:ext uri="{FF2B5EF4-FFF2-40B4-BE49-F238E27FC236}">
                <a16:creationId xmlns:a16="http://schemas.microsoft.com/office/drawing/2014/main" id="{806BDF32-8DE3-3CAC-ECB3-D82E08CF0B9E}"/>
              </a:ext>
            </a:extLst>
          </p:cNvPr>
          <p:cNvPicPr>
            <a:picLocks noChangeAspect="1"/>
          </p:cNvPicPr>
          <p:nvPr/>
        </p:nvPicPr>
        <p:blipFill>
          <a:blip r:embed="rId2">
            <a:alphaModFix amt="40000"/>
            <a:extLst>
              <a:ext uri="{28A0092B-C50C-407E-A947-70E740481C1C}">
                <a14:useLocalDpi xmlns:a14="http://schemas.microsoft.com/office/drawing/2010/main" val="0"/>
              </a:ext>
            </a:extLst>
          </a:blip>
          <a:srcRect l="4673" r="13077" b="-1"/>
          <a:stretch/>
        </p:blipFill>
        <p:spPr>
          <a:xfrm>
            <a:off x="-3218" y="4926"/>
            <a:ext cx="8450317" cy="6857990"/>
          </a:xfrm>
          <a:prstGeom prst="rect">
            <a:avLst/>
          </a:prstGeom>
        </p:spPr>
      </p:pic>
      <p:sp>
        <p:nvSpPr>
          <p:cNvPr id="2" name="Title 1">
            <a:extLst>
              <a:ext uri="{FF2B5EF4-FFF2-40B4-BE49-F238E27FC236}">
                <a16:creationId xmlns:a16="http://schemas.microsoft.com/office/drawing/2014/main" id="{A65B9693-5F82-5906-3646-72A0873016DE}"/>
              </a:ext>
            </a:extLst>
          </p:cNvPr>
          <p:cNvSpPr>
            <a:spLocks noGrp="1"/>
          </p:cNvSpPr>
          <p:nvPr>
            <p:ph type="ctrTitle"/>
          </p:nvPr>
        </p:nvSpPr>
        <p:spPr>
          <a:xfrm>
            <a:off x="643468" y="643467"/>
            <a:ext cx="4620584" cy="4567137"/>
          </a:xfrm>
        </p:spPr>
        <p:txBody>
          <a:bodyPr>
            <a:normAutofit/>
          </a:bodyPr>
          <a:lstStyle/>
          <a:p>
            <a:pPr algn="l"/>
            <a:r>
              <a:rPr lang="hr-HR" sz="4400" b="1" dirty="0">
                <a:solidFill>
                  <a:srgbClr val="FFFFFF"/>
                </a:solidFill>
                <a:latin typeface="Segoe UI" panose="020B0502040204020203" pitchFamily="34" charset="0"/>
                <a:cs typeface="Segoe UI" panose="020B0502040204020203" pitchFamily="34" charset="0"/>
              </a:rPr>
              <a:t>Android </a:t>
            </a:r>
            <a:br>
              <a:rPr lang="hr-HR" sz="4400" b="1" dirty="0">
                <a:solidFill>
                  <a:srgbClr val="FFFFFF"/>
                </a:solidFill>
                <a:latin typeface="Segoe UI" panose="020B0502040204020203" pitchFamily="34" charset="0"/>
                <a:cs typeface="Segoe UI" panose="020B0502040204020203" pitchFamily="34" charset="0"/>
              </a:rPr>
            </a:br>
            <a:r>
              <a:rPr lang="hr-HR" sz="4400" b="1" dirty="0">
                <a:solidFill>
                  <a:srgbClr val="FFFFFF"/>
                </a:solidFill>
                <a:latin typeface="Segoe UI" panose="020B0502040204020203" pitchFamily="34" charset="0"/>
                <a:cs typeface="Segoe UI" panose="020B0502040204020203" pitchFamily="34" charset="0"/>
              </a:rPr>
              <a:t>akademija</a:t>
            </a:r>
            <a:r>
              <a:rPr lang="hr-HR" sz="4400" dirty="0">
                <a:solidFill>
                  <a:srgbClr val="FFFFFF"/>
                </a:solidFill>
                <a:latin typeface="Segoe UI" panose="020B0502040204020203" pitchFamily="34" charset="0"/>
                <a:cs typeface="Segoe UI" panose="020B0502040204020203" pitchFamily="34" charset="0"/>
              </a:rPr>
              <a:t> </a:t>
            </a:r>
            <a:br>
              <a:rPr lang="hr-HR" sz="4400" dirty="0">
                <a:solidFill>
                  <a:srgbClr val="FFFFFF"/>
                </a:solidFill>
                <a:latin typeface="Segoe UI" panose="020B0502040204020203" pitchFamily="34" charset="0"/>
                <a:cs typeface="Segoe UI" panose="020B0502040204020203" pitchFamily="34" charset="0"/>
              </a:rPr>
            </a:br>
            <a:r>
              <a:rPr lang="hr-HR" sz="4400" dirty="0">
                <a:solidFill>
                  <a:srgbClr val="FFFFFF"/>
                </a:solidFill>
                <a:latin typeface="Segoe UI" panose="020B0502040204020203" pitchFamily="34" charset="0"/>
                <a:cs typeface="Segoe UI" panose="020B0502040204020203" pitchFamily="34" charset="0"/>
              </a:rPr>
              <a:t>2024</a:t>
            </a:r>
            <a:endParaRPr lang="en-GB" sz="4400" dirty="0">
              <a:solidFill>
                <a:srgbClr val="FFFFFF"/>
              </a:solidFill>
              <a:latin typeface="Segoe UI" panose="020B0502040204020203" pitchFamily="34" charset="0"/>
              <a:cs typeface="Segoe UI" panose="020B0502040204020203" pitchFamily="34" charset="0"/>
            </a:endParaRPr>
          </a:p>
        </p:txBody>
      </p:sp>
      <p:pic>
        <p:nvPicPr>
          <p:cNvPr id="21" name="Picture 20">
            <a:extLst>
              <a:ext uri="{FF2B5EF4-FFF2-40B4-BE49-F238E27FC236}">
                <a16:creationId xmlns:a16="http://schemas.microsoft.com/office/drawing/2014/main" id="{152675C0-A619-3A07-B8EB-03E42931265F}"/>
              </a:ext>
            </a:extLst>
          </p:cNvPr>
          <p:cNvPicPr>
            <a:picLocks noChangeAspect="1"/>
          </p:cNvPicPr>
          <p:nvPr/>
        </p:nvPicPr>
        <p:blipFill>
          <a:blip r:embed="rId3"/>
          <a:stretch>
            <a:fillRect/>
          </a:stretch>
        </p:blipFill>
        <p:spPr>
          <a:xfrm>
            <a:off x="6220798" y="-2458"/>
            <a:ext cx="5967984" cy="6870300"/>
          </a:xfrm>
          <a:prstGeom prst="rect">
            <a:avLst/>
          </a:prstGeom>
        </p:spPr>
      </p:pic>
      <p:pic>
        <p:nvPicPr>
          <p:cNvPr id="9" name="Picture 8" descr="A logo with a red and blue hexagon&#10;&#10;Description automatically generated">
            <a:extLst>
              <a:ext uri="{FF2B5EF4-FFF2-40B4-BE49-F238E27FC236}">
                <a16:creationId xmlns:a16="http://schemas.microsoft.com/office/drawing/2014/main" id="{A748FFE4-C42C-7607-9683-1BD8035E40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06432" y="5804175"/>
            <a:ext cx="770636" cy="837648"/>
          </a:xfrm>
          <a:prstGeom prst="rect">
            <a:avLst/>
          </a:prstGeom>
        </p:spPr>
      </p:pic>
      <p:pic>
        <p:nvPicPr>
          <p:cNvPr id="11" name="Picture 10" descr="A blue text on a black background&#10;&#10;Description automatically generated">
            <a:extLst>
              <a:ext uri="{FF2B5EF4-FFF2-40B4-BE49-F238E27FC236}">
                <a16:creationId xmlns:a16="http://schemas.microsoft.com/office/drawing/2014/main" id="{0F670B78-07F2-81CD-2988-5DFF46381F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69600" y="5994398"/>
            <a:ext cx="1422400" cy="452993"/>
          </a:xfrm>
          <a:prstGeom prst="rect">
            <a:avLst/>
          </a:prstGeom>
        </p:spPr>
      </p:pic>
      <p:pic>
        <p:nvPicPr>
          <p:cNvPr id="24" name="Picture 23">
            <a:extLst>
              <a:ext uri="{FF2B5EF4-FFF2-40B4-BE49-F238E27FC236}">
                <a16:creationId xmlns:a16="http://schemas.microsoft.com/office/drawing/2014/main" id="{C954D656-39DD-3C52-ABC3-66F8950F2E04}"/>
              </a:ext>
            </a:extLst>
          </p:cNvPr>
          <p:cNvPicPr>
            <a:picLocks noChangeAspect="1"/>
          </p:cNvPicPr>
          <p:nvPr/>
        </p:nvPicPr>
        <p:blipFill>
          <a:blip r:embed="rId6"/>
          <a:stretch>
            <a:fillRect/>
          </a:stretch>
        </p:blipFill>
        <p:spPr>
          <a:xfrm>
            <a:off x="7630553" y="5912373"/>
            <a:ext cx="1983347" cy="617041"/>
          </a:xfrm>
          <a:prstGeom prst="rect">
            <a:avLst/>
          </a:prstGeom>
        </p:spPr>
      </p:pic>
    </p:spTree>
    <p:extLst>
      <p:ext uri="{BB962C8B-B14F-4D97-AF65-F5344CB8AC3E}">
        <p14:creationId xmlns:p14="http://schemas.microsoft.com/office/powerpoint/2010/main" val="852049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lnSpcReduction="10000"/>
          </a:bodyPr>
          <a:lstStyle/>
          <a:p>
            <a:pPr marL="0" indent="0">
              <a:lnSpc>
                <a:spcPct val="150000"/>
              </a:lnSpc>
              <a:buNone/>
            </a:pPr>
            <a:r>
              <a:rPr lang="hr-HR" dirty="0">
                <a:solidFill>
                  <a:schemeClr val="bg2">
                    <a:lumMod val="50000"/>
                  </a:schemeClr>
                </a:solidFill>
              </a:rPr>
              <a:t>Moguće je napraviti deklaraciju uz naknadnu dodjelu vrijednosti</a:t>
            </a:r>
          </a:p>
          <a:p>
            <a:pPr marL="0" indent="0">
              <a:lnSpc>
                <a:spcPct val="150000"/>
              </a:lnSpc>
              <a:buNone/>
            </a:pPr>
            <a:r>
              <a:rPr lang="hr-HR" dirty="0">
                <a:solidFill>
                  <a:schemeClr val="bg2">
                    <a:lumMod val="50000"/>
                  </a:schemeClr>
                </a:solidFill>
              </a:rPr>
              <a:t>Ako nisu inicijalizirane, prevoditelj će javiti grešku ukoliko se koriste</a:t>
            </a:r>
          </a:p>
          <a:p>
            <a:pPr marL="0" indent="0">
              <a:lnSpc>
                <a:spcPct val="150000"/>
              </a:lnSpc>
              <a:buNone/>
            </a:pPr>
            <a:r>
              <a:rPr lang="hr-HR" dirty="0">
                <a:solidFill>
                  <a:schemeClr val="bg2">
                    <a:lumMod val="50000"/>
                  </a:schemeClr>
                </a:solidFill>
              </a:rPr>
              <a:t>Preferirano je korištenje vrijednosti tako da ih treba rabiti gdje god je to moguće. </a:t>
            </a:r>
          </a:p>
          <a:p>
            <a:pPr marL="0" indent="0">
              <a:lnSpc>
                <a:spcPct val="150000"/>
              </a:lnSpc>
              <a:buNone/>
            </a:pPr>
            <a:r>
              <a:rPr lang="hr-HR" dirty="0">
                <a:solidFill>
                  <a:schemeClr val="bg2">
                    <a:lumMod val="50000"/>
                  </a:schemeClr>
                </a:solidFill>
              </a:rPr>
              <a:t>Tip nije nužno eksplicitno navoditi već je podržano automatsko određivanje tipa. </a:t>
            </a:r>
          </a:p>
          <a:p>
            <a:pPr marL="0" indent="0">
              <a:lnSpc>
                <a:spcPct val="150000"/>
              </a:lnSpc>
              <a:buNone/>
            </a:pPr>
            <a:r>
              <a:rPr lang="hr-HR" dirty="0">
                <a:solidFill>
                  <a:schemeClr val="bg2">
                    <a:lumMod val="50000"/>
                  </a:schemeClr>
                </a:solidFill>
              </a:rPr>
              <a:t>Ukoliko se želi eksplicitno navesti tip, onda se to radi nakon imena varijable navođenjem znaka : i odgovarajućeg tipa.</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4" name="Picture 3">
            <a:extLst>
              <a:ext uri="{FF2B5EF4-FFF2-40B4-BE49-F238E27FC236}">
                <a16:creationId xmlns:a16="http://schemas.microsoft.com/office/drawing/2014/main" id="{BAF3320A-C263-8206-A6D9-13FD4F55D11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42125635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4A0DCD-C526-6DB1-14D9-D64C7255BAF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508653"/>
            <a:chOff x="434412" y="1958949"/>
            <a:chExt cx="11323176" cy="3508653"/>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39321"/>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runExample2</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10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6</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Each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eats a spy</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- 1 // Whoops! Can't kill a </a:t>
              </a:r>
              <a:r>
                <a:rPr kumimoji="0" lang="en-US" altLang="en-US" sz="1800" b="0" i="1" u="none" strike="noStrike" cap="none" normalizeH="0" baseline="0" dirty="0" err="1">
                  <a:ln>
                    <a:noFill/>
                  </a:ln>
                  <a:solidFill>
                    <a:srgbClr val="8C8C8C"/>
                  </a:solidFill>
                  <a:effectLst/>
                  <a:latin typeface="JetBrains Mono"/>
                </a:rPr>
                <a:t>direwolf</a:t>
              </a:r>
              <a:r>
                <a:rPr kumimoji="0" lang="en-US" altLang="en-US" sz="1800" b="0" i="1" u="none" strike="noStrike" cap="none" normalizeH="0" baseline="0" dirty="0">
                  <a:ln>
                    <a:noFill/>
                  </a:ln>
                  <a:solidFill>
                    <a:srgbClr val="8C8C8C"/>
                  </a:solidFill>
                  <a:effectLst/>
                  <a:latin typeface="JetBrains Mono"/>
                </a:rPr>
                <a:t> in </a:t>
              </a:r>
              <a:r>
                <a:rPr kumimoji="0" lang="hr-HR" altLang="en-US" sz="1800" b="0" i="1" u="none" strike="noStrike" cap="none" normalizeH="0" baseline="0" dirty="0">
                  <a:ln>
                    <a:noFill/>
                  </a:ln>
                  <a:solidFill>
                    <a:srgbClr val="8C8C8C"/>
                  </a:solidFill>
                  <a:effectLst/>
                  <a:latin typeface="JetBrains Mono"/>
                </a:rPr>
                <a:t>K</a:t>
              </a:r>
              <a:r>
                <a:rPr kumimoji="0" lang="en-US" altLang="en-US" sz="1800" b="0" i="1" u="none" strike="noStrike" cap="none" normalizeH="0" baseline="0" dirty="0" err="1">
                  <a:ln>
                    <a:noFill/>
                  </a:ln>
                  <a:solidFill>
                    <a:srgbClr val="8C8C8C"/>
                  </a:solidFill>
                  <a:effectLst/>
                  <a:latin typeface="JetBrains Mono"/>
                </a:rPr>
                <a:t>otlin</a:t>
              </a:r>
              <a:r>
                <a:rPr kumimoji="0" lang="en-US" altLang="en-US" sz="1800" b="0" i="1" u="none" strike="noStrike" cap="none" normalizeH="0" baseline="0" dirty="0">
                  <a:ln>
                    <a:noFill/>
                  </a:ln>
                  <a:solidFill>
                    <a:srgbClr val="8C8C8C"/>
                  </a:solidFill>
                  <a:effectLst/>
                  <a:latin typeface="JetBrains Mono"/>
                </a:rPr>
                <a:t>.</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946494"/>
            <a:ext cx="11518901" cy="1015663"/>
            <a:chOff x="350379" y="5122720"/>
            <a:chExt cx="11323176" cy="101566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646331"/>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There are 10 spies and 6 </a:t>
              </a:r>
              <a:r>
                <a:rPr lang="en-GB" dirty="0" err="1">
                  <a:latin typeface="Consolas" panose="020B0609020204030204" pitchFamily="49" charset="0"/>
                </a:rPr>
                <a:t>direwolves</a:t>
              </a:r>
              <a:r>
                <a:rPr lang="en-GB" dirty="0">
                  <a:latin typeface="Consolas" panose="020B0609020204030204" pitchFamily="49" charset="0"/>
                </a:rPr>
                <a:t>.</a:t>
              </a:r>
            </a:p>
            <a:p>
              <a:r>
                <a:rPr lang="en-GB" dirty="0">
                  <a:latin typeface="Consolas" panose="020B0609020204030204" pitchFamily="49" charset="0"/>
                </a:rPr>
                <a:t>There are 4 spies and 6 </a:t>
              </a:r>
              <a:r>
                <a:rPr lang="en-GB" dirty="0" err="1">
                  <a:latin typeface="Consolas" panose="020B0609020204030204" pitchFamily="49" charset="0"/>
                </a:rPr>
                <a:t>direwolves</a:t>
              </a:r>
              <a:r>
                <a:rPr lang="en-GB" dirty="0">
                  <a:latin typeface="Consolas" panose="020B0609020204030204" pitchFamily="49" charset="0"/>
                </a:rPr>
                <a:t>.</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1145244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2087440"/>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https://typealias.com/start/kotlin-variables-expressions-types/</a:t>
            </a:r>
            <a:r>
              <a:rPr lang="hr-HR" sz="2000" dirty="0">
                <a:solidFill>
                  <a:schemeClr val="bg2">
                    <a:lumMod val="50000"/>
                  </a:schemeClr>
                </a:solidFill>
              </a:rPr>
              <a:t> </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00691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varijable za godinu vašeg rođenja i trenutnu godinu. Izračunajte koliko godina imate. Izračunajte koliko ćete godina imati 2048.</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391910"/>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tri vrijednosti, za Vaše i imena dvaju osoba pokraj Vas na akademiji. Ispišite poruke u kojoj napominjete tko sjedi lijevo, a tko desno od koga.</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06115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Uvjetno izvođenje koda, stvaranje „grana” izvođenja</a:t>
            </a:r>
          </a:p>
          <a:p>
            <a:pPr marL="0" indent="0">
              <a:lnSpc>
                <a:spcPct val="150000"/>
              </a:lnSpc>
              <a:buNone/>
            </a:pPr>
            <a:r>
              <a:rPr lang="hr-HR" dirty="0">
                <a:solidFill>
                  <a:schemeClr val="bg2">
                    <a:lumMod val="50000"/>
                  </a:schemeClr>
                </a:solidFill>
              </a:rPr>
              <a:t>Najjednostavniji oblik je naredba </a:t>
            </a:r>
            <a:r>
              <a:rPr lang="hr-HR" dirty="0" err="1">
                <a:solidFill>
                  <a:srgbClr val="3F8E93"/>
                </a:solidFill>
              </a:rPr>
              <a:t>if</a:t>
            </a:r>
            <a:endParaRPr lang="hr-HR" dirty="0">
              <a:solidFill>
                <a:srgbClr val="3F8E93"/>
              </a:solidFill>
            </a:endParaRPr>
          </a:p>
          <a:p>
            <a:pPr marL="0" indent="0">
              <a:lnSpc>
                <a:spcPct val="150000"/>
              </a:lnSpc>
              <a:buNone/>
            </a:pPr>
            <a:r>
              <a:rPr lang="hr-HR" dirty="0">
                <a:solidFill>
                  <a:schemeClr val="bg2">
                    <a:lumMod val="50000"/>
                  </a:schemeClr>
                </a:solidFill>
              </a:rPr>
              <a:t>Ako je uvjet zadovoljen, izvršava se blok naredbi</a:t>
            </a:r>
          </a:p>
          <a:p>
            <a:pPr marL="0" indent="0">
              <a:lnSpc>
                <a:spcPct val="150000"/>
              </a:lnSpc>
              <a:buNone/>
            </a:pPr>
            <a:r>
              <a:rPr lang="hr-HR" dirty="0">
                <a:solidFill>
                  <a:schemeClr val="bg2">
                    <a:lumMod val="50000"/>
                  </a:schemeClr>
                </a:solidFill>
              </a:rPr>
              <a:t>Moguće je imati više grana uz korištenje naredbe </a:t>
            </a:r>
            <a:r>
              <a:rPr lang="hr-HR" dirty="0" err="1">
                <a:solidFill>
                  <a:srgbClr val="3F8E93"/>
                </a:solidFill>
              </a:rPr>
              <a:t>if-else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Izvršava se samo jedna grana, odnosno jedan blok naredbi, ostale se ignoriraju</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440372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3539431"/>
            <a:chOff x="434412" y="1958949"/>
            <a:chExt cx="11323176" cy="3539431"/>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7009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runExample3</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var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1349</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"Welcome to Winterfell! Population: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many white walkers can you see?"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readln</a:t>
              </a:r>
              <a:r>
                <a:rPr kumimoji="0" lang="en-US" altLang="en-US" sz="2000" b="0" i="0" u="none" strike="noStrike" cap="none" normalizeH="0" baseline="0" dirty="0">
                  <a:ln>
                    <a:noFill/>
                  </a:ln>
                  <a:solidFill>
                    <a:srgbClr val="080808"/>
                  </a:solidFill>
                  <a:effectLst/>
                  <a:latin typeface="JetBrains Mono"/>
                </a:rPr>
                <a:t>().</a:t>
              </a:r>
              <a:r>
                <a:rPr kumimoji="0" lang="en-US" altLang="en-US" sz="2000" b="0" i="1" u="none" strike="noStrike" cap="none" normalizeH="0" baseline="0" dirty="0" err="1">
                  <a:ln>
                    <a:noFill/>
                  </a:ln>
                  <a:solidFill>
                    <a:srgbClr val="00627A"/>
                  </a:solidFill>
                  <a:effectLst/>
                  <a:latin typeface="JetBrains Mono"/>
                </a:rPr>
                <a:t>toInt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"Winterfell is no more."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a:t>
              </a:r>
              <a:br>
                <a:rPr kumimoji="0" lang="en-US" altLang="en-US" sz="2000" b="0" i="0" u="none" strike="noStrike" cap="none" normalizeH="0" baseline="0" dirty="0">
                  <a:ln>
                    <a:noFill/>
                  </a:ln>
                  <a:solidFill>
                    <a:srgbClr val="0033B3"/>
                  </a:solidFill>
                  <a:effectLst/>
                  <a:latin typeface="JetBrains Mono"/>
                </a:rPr>
              </a:br>
              <a:r>
                <a:rPr kumimoji="0" lang="en-US" altLang="en-US" sz="2000" b="0" i="0" u="none" strike="noStrike" cap="none" normalizeH="0" baseline="0" dirty="0">
                  <a:ln>
                    <a:noFill/>
                  </a:ln>
                  <a:solidFill>
                    <a:srgbClr val="0033B3"/>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"For the king in the north!"</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5198715"/>
            <a:ext cx="11518901" cy="1446550"/>
            <a:chOff x="350379" y="5122720"/>
            <a:chExt cx="11323176" cy="1446550"/>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077218"/>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Welcome to Winterfell! Population: 1349</a:t>
              </a:r>
            </a:p>
            <a:p>
              <a:r>
                <a:rPr lang="en-GB" sz="1600" dirty="0">
                  <a:latin typeface="Consolas" panose="020B0609020204030204" pitchFamily="49" charset="0"/>
                </a:rPr>
                <a:t>How many white walkers can you see?</a:t>
              </a:r>
            </a:p>
            <a:p>
              <a:r>
                <a:rPr lang="en-GB" sz="1600" dirty="0">
                  <a:latin typeface="Consolas" panose="020B0609020204030204" pitchFamily="49" charset="0"/>
                </a:rPr>
                <a:t>100</a:t>
              </a:r>
            </a:p>
            <a:p>
              <a:r>
                <a:rPr lang="en-GB" sz="1600" dirty="0">
                  <a:latin typeface="Consolas" panose="020B0609020204030204" pitchFamily="49" charset="0"/>
                </a:rPr>
                <a:t>For the king in the north!</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789319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Zanimljiva stvar je da je u Kotlinu </a:t>
            </a:r>
            <a:r>
              <a:rPr lang="hr-HR" dirty="0" err="1">
                <a:solidFill>
                  <a:schemeClr val="bg2">
                    <a:lumMod val="50000"/>
                  </a:schemeClr>
                </a:solidFill>
              </a:rPr>
              <a:t>if-else</a:t>
            </a:r>
            <a:r>
              <a:rPr lang="hr-HR" dirty="0">
                <a:solidFill>
                  <a:schemeClr val="bg2">
                    <a:lumMod val="50000"/>
                  </a:schemeClr>
                </a:solidFill>
              </a:rPr>
              <a:t> u stvari izraz</a:t>
            </a:r>
          </a:p>
          <a:p>
            <a:pPr marL="0" indent="0">
              <a:lnSpc>
                <a:spcPct val="150000"/>
              </a:lnSpc>
              <a:buNone/>
            </a:pPr>
            <a:r>
              <a:rPr lang="hr-HR" dirty="0">
                <a:solidFill>
                  <a:schemeClr val="bg2">
                    <a:lumMod val="50000"/>
                  </a:schemeClr>
                </a:solidFill>
              </a:rPr>
              <a:t>To znači da vraća vrijednost koja može biti dodijeljena ili iskorištena na drugi način</a:t>
            </a:r>
          </a:p>
          <a:p>
            <a:pPr marL="0" indent="0">
              <a:lnSpc>
                <a:spcPct val="150000"/>
              </a:lnSpc>
              <a:buNone/>
            </a:pPr>
            <a:r>
              <a:rPr lang="hr-HR" dirty="0">
                <a:solidFill>
                  <a:schemeClr val="bg2">
                    <a:lumMod val="50000"/>
                  </a:schemeClr>
                </a:solidFill>
              </a:rPr>
              <a:t>U slučaju da se koristi na ovaj način, mora postojati </a:t>
            </a:r>
            <a:r>
              <a:rPr lang="hr-HR" dirty="0" err="1">
                <a:solidFill>
                  <a:schemeClr val="bg2">
                    <a:lumMod val="50000"/>
                  </a:schemeClr>
                </a:solidFill>
              </a:rPr>
              <a:t>else</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1736319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2923877"/>
            <a:chOff x="434412" y="1958949"/>
            <a:chExt cx="11323176" cy="2923877"/>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runExample4</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"Being a businessman. Guide by </a:t>
              </a:r>
              <a:r>
                <a:rPr kumimoji="0" lang="hr-HR" altLang="en-US" sz="2000" b="0" i="0" u="none" strike="noStrike" cap="none" normalizeH="0" baseline="0" dirty="0">
                  <a:ln>
                    <a:noFill/>
                  </a:ln>
                  <a:solidFill>
                    <a:srgbClr val="067D17"/>
                  </a:solidFill>
                  <a:effectLst/>
                  <a:latin typeface="JetBrains Mono"/>
                </a:rPr>
                <a:t>L</a:t>
              </a:r>
              <a:r>
                <a:rPr kumimoji="0" lang="en-US" altLang="en-US" sz="2000" b="0" i="0" u="none" strike="noStrike" cap="none" normalizeH="0" baseline="0" dirty="0" err="1">
                  <a:ln>
                    <a:noFill/>
                  </a:ln>
                  <a:solidFill>
                    <a:srgbClr val="067D17"/>
                  </a:solidFill>
                  <a:effectLst/>
                  <a:latin typeface="JetBrains Mono"/>
                </a:rPr>
                <a:t>ittlefinger</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to organize a wedding. Step 1 - Get money."</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100233</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123445</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littleFingerPurseTotal</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 </a:t>
              </a:r>
              <a:r>
                <a:rPr kumimoji="0" lang="en-US" altLang="en-US" sz="2000" b="0" i="0" u="none" strike="noStrike" cap="none" normalizeH="0" baseline="0" dirty="0" err="1">
                  <a:ln>
                    <a:noFill/>
                  </a:ln>
                  <a:solidFill>
                    <a:srgbClr val="000000"/>
                  </a:solidFill>
                  <a:effectLst/>
                  <a:latin typeface="JetBrains Mono"/>
                </a:rPr>
                <a:t>tyrellOffer</a:t>
              </a:r>
              <a:br>
                <a:rPr kumimoji="0" lang="en-US" altLang="en-US" sz="2000" b="0" i="0" u="none" strike="noStrike" cap="none" normalizeH="0" baseline="0" dirty="0">
                  <a:ln>
                    <a:noFill/>
                  </a:ln>
                  <a:solidFill>
                    <a:srgbClr val="000000"/>
                  </a:solidFill>
                  <a:effectLst/>
                  <a:latin typeface="JetBrains Mono"/>
                </a:rPr>
              </a:br>
              <a:r>
                <a:rPr kumimoji="0" lang="en-US" altLang="en-US" sz="2000" b="0" i="0" u="none" strike="noStrike" cap="none" normalizeH="0" baseline="0" dirty="0">
                  <a:ln>
                    <a:noFill/>
                  </a:ln>
                  <a:solidFill>
                    <a:srgbClr val="000000"/>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"Offers are Lannister: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67D17"/>
                  </a:solidFill>
                  <a:effectLst/>
                  <a:latin typeface="JetBrains Mono"/>
                </a:rPr>
                <a:t> and Tyrell: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67D17"/>
                  </a:solidFill>
                  <a:effectLst/>
                  <a:latin typeface="JetBrains Mono"/>
                </a:rPr>
                <a:t>. Taken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littleFingerPurseTotal</a:t>
              </a:r>
              <a:r>
                <a:rPr kumimoji="0" lang="hr-HR" altLang="en-US" sz="2000" b="0" i="0" u="none" strike="noStrike" cap="none" normalizeH="0" baseline="0" dirty="0">
                  <a:ln>
                    <a:noFill/>
                  </a:ln>
                  <a:solidFill>
                    <a:srgbClr val="000000"/>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512915"/>
            <a:ext cx="11518901" cy="1200329"/>
            <a:chOff x="350379" y="5122720"/>
            <a:chExt cx="11323176" cy="1200329"/>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830997"/>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Being a businessman. Guide by </a:t>
              </a:r>
              <a:r>
                <a:rPr lang="hr-HR" sz="1600" dirty="0">
                  <a:latin typeface="Consolas" panose="020B0609020204030204" pitchFamily="49" charset="0"/>
                </a:rPr>
                <a:t>L</a:t>
              </a:r>
              <a:r>
                <a:rPr lang="en-GB" sz="1600" dirty="0" err="1">
                  <a:latin typeface="Consolas" panose="020B0609020204030204" pitchFamily="49" charset="0"/>
                </a:rPr>
                <a:t>ittlefinger</a:t>
              </a:r>
              <a:r>
                <a:rPr lang="en-GB" sz="1600" dirty="0">
                  <a:latin typeface="Consolas" panose="020B0609020204030204" pitchFamily="49" charset="0"/>
                </a:rPr>
                <a:t>.</a:t>
              </a:r>
            </a:p>
            <a:p>
              <a:r>
                <a:rPr lang="en-GB" sz="1600" dirty="0">
                  <a:latin typeface="Consolas" panose="020B0609020204030204" pitchFamily="49" charset="0"/>
                </a:rPr>
                <a:t>How to organize a wedding. Step 1 - Get money.</a:t>
              </a:r>
            </a:p>
            <a:p>
              <a:r>
                <a:rPr lang="en-GB" sz="1600" dirty="0">
                  <a:latin typeface="Consolas" panose="020B0609020204030204" pitchFamily="49" charset="0"/>
                </a:rPr>
                <a:t>Offers are Lannister: 100233 and Tyrell: 123445. Taken 123445</a:t>
              </a:r>
              <a:r>
                <a:rPr lang="hr-HR" sz="1600" dirty="0">
                  <a:latin typeface="Consolas" panose="020B0609020204030204" pitchFamily="49" charset="0"/>
                </a:rPr>
                <a:t>.</a:t>
              </a:r>
              <a:endParaRPr lang="en-GB" sz="1600" dirty="0">
                <a:latin typeface="Consolas" panose="020B0609020204030204" pitchFamily="49" charset="0"/>
              </a:endParaRP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11236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When</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a:bodyPr>
          <a:lstStyle/>
          <a:p>
            <a:pPr marL="0" indent="0">
              <a:lnSpc>
                <a:spcPct val="150000"/>
              </a:lnSpc>
              <a:buNone/>
            </a:pPr>
            <a:r>
              <a:rPr lang="hr-HR" dirty="0">
                <a:solidFill>
                  <a:schemeClr val="bg2">
                    <a:lumMod val="50000"/>
                  </a:schemeClr>
                </a:solidFill>
              </a:rPr>
              <a:t>Uvjetni izraz kod kojeg se, u ovisnosti o zadanoj vrijednosti, izvodi određen blok naredbi</a:t>
            </a:r>
          </a:p>
          <a:p>
            <a:pPr marL="0" indent="0">
              <a:lnSpc>
                <a:spcPct val="150000"/>
              </a:lnSpc>
              <a:buNone/>
            </a:pPr>
            <a:r>
              <a:rPr lang="hr-HR" dirty="0">
                <a:solidFill>
                  <a:schemeClr val="bg2">
                    <a:lumMod val="50000"/>
                  </a:schemeClr>
                </a:solidFill>
              </a:rPr>
              <a:t>Sekvencijalno se provjeravaju uvjeti svih grana sve dok jedan uvjet nije zadovoljen, ostale se tada ignoriraju</a:t>
            </a:r>
          </a:p>
          <a:p>
            <a:pPr marL="0" indent="0">
              <a:lnSpc>
                <a:spcPct val="150000"/>
              </a:lnSpc>
              <a:buNone/>
            </a:pPr>
            <a:r>
              <a:rPr lang="hr-HR" dirty="0">
                <a:solidFill>
                  <a:schemeClr val="bg2">
                    <a:lumMod val="50000"/>
                  </a:schemeClr>
                </a:solidFill>
              </a:rPr>
              <a:t>Moguće definirati podrazumijevanu granu</a:t>
            </a:r>
            <a:endParaRPr lang="hr-HR" dirty="0">
              <a:solidFill>
                <a:srgbClr val="3F8E93"/>
              </a:solidFill>
            </a:endParaRPr>
          </a:p>
          <a:p>
            <a:pPr marL="0" indent="0">
              <a:lnSpc>
                <a:spcPct val="150000"/>
              </a:lnSpc>
              <a:buNone/>
            </a:pPr>
            <a:r>
              <a:rPr lang="hr-HR" dirty="0">
                <a:solidFill>
                  <a:schemeClr val="bg2">
                    <a:lumMod val="50000"/>
                  </a:schemeClr>
                </a:solidFill>
              </a:rPr>
              <a:t>Nalik naredbi </a:t>
            </a:r>
            <a:r>
              <a:rPr lang="hr-HR" dirty="0" err="1">
                <a:solidFill>
                  <a:schemeClr val="bg2">
                    <a:lumMod val="50000"/>
                  </a:schemeClr>
                </a:solidFill>
              </a:rPr>
              <a:t>switch</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Ako se koristi kao izraz, tada vrijednost prvog zadovoljenog uvjeta postaje vrijednost izraza</a:t>
            </a: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012481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Naredba / izraz </a:t>
            </a:r>
            <a:r>
              <a:rPr lang="hr-HR" dirty="0" err="1">
                <a:solidFill>
                  <a:srgbClr val="3F8E93"/>
                </a:solidFill>
              </a:rPr>
              <a:t>when</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6" y="828675"/>
            <a:ext cx="11518901" cy="4339650"/>
            <a:chOff x="434412" y="1958949"/>
            <a:chExt cx="11323176" cy="4339650"/>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97031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"What is your name?"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"From which region do you come?"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region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a:ln>
                    <a:noFill/>
                  </a:ln>
                  <a:solidFill>
                    <a:srgbClr val="00627A"/>
                  </a:solidFill>
                  <a:effectLst/>
                  <a:latin typeface="JetBrains Mono"/>
                </a:rPr>
                <a:t>lowercase</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Locale</a:t>
              </a:r>
              <a:r>
                <a:rPr kumimoji="0" lang="en-US" altLang="en-US" b="0" i="0" u="none" strike="noStrike" cap="none" normalizeH="0" baseline="0" dirty="0" err="1">
                  <a:ln>
                    <a:noFill/>
                  </a:ln>
                  <a:solidFill>
                    <a:srgbClr val="080808"/>
                  </a:solidFill>
                  <a:effectLst/>
                  <a:latin typeface="JetBrains Mono"/>
                </a:rPr>
                <a:t>.getDefault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surname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when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region</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"north"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"Snow"</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"vale"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"Stone"</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dorne</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"Sand"</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riverlands</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"Rivers"</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"Commonfolk"</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surname</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5" y="5288458"/>
            <a:ext cx="11518901" cy="1538883"/>
            <a:chOff x="350379" y="5122720"/>
            <a:chExt cx="11323176" cy="153888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169551"/>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What is your name?</a:t>
              </a:r>
            </a:p>
            <a:p>
              <a:r>
                <a:rPr lang="en-GB" sz="1400" dirty="0">
                  <a:latin typeface="Consolas" panose="020B0609020204030204" pitchFamily="49" charset="0"/>
                </a:rPr>
                <a:t>Bruno</a:t>
              </a:r>
            </a:p>
            <a:p>
              <a:r>
                <a:rPr lang="en-GB" sz="1400" dirty="0">
                  <a:latin typeface="Consolas" panose="020B0609020204030204" pitchFamily="49" charset="0"/>
                </a:rPr>
                <a:t>From which region do you come?</a:t>
              </a:r>
            </a:p>
            <a:p>
              <a:r>
                <a:rPr lang="en-GB" sz="1400" dirty="0">
                  <a:latin typeface="Consolas" panose="020B0609020204030204" pitchFamily="49" charset="0"/>
                </a:rPr>
                <a:t>North</a:t>
              </a:r>
            </a:p>
            <a:p>
              <a:r>
                <a:rPr lang="en-GB" sz="1400" dirty="0">
                  <a:latin typeface="Consolas" panose="020B0609020204030204" pitchFamily="49" charset="0"/>
                </a:rPr>
                <a:t>Bruno Snow</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4674343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3134058"/>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https://www.baeldung.com/kotlin/if-else-expression</a:t>
            </a:r>
          </a:p>
          <a:p>
            <a:pPr marL="0" indent="0">
              <a:lnSpc>
                <a:spcPct val="150000"/>
              </a:lnSpc>
              <a:buNone/>
            </a:pPr>
            <a:r>
              <a:rPr lang="hr-HR" sz="2000" dirty="0">
                <a:solidFill>
                  <a:schemeClr val="bg2">
                    <a:lumMod val="50000"/>
                  </a:schemeClr>
                </a:solidFill>
                <a:hlinkClick r:id="rId3"/>
              </a:rPr>
              <a:t>https://www.baeldung.com/kotlin/when</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https://superkotlin.com/kotlin-when-statement/</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4582633"/>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3 broja, a zatim nađite i ispišite najveći među njima.</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729503"/>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znaka, a zatim korištenjem naredbe </a:t>
              </a:r>
              <a:r>
                <a:rPr lang="hr-HR" dirty="0" err="1">
                  <a:latin typeface="Consolas" panose="020B0609020204030204" pitchFamily="49" charset="0"/>
                </a:rPr>
                <a:t>when</a:t>
              </a:r>
              <a:r>
                <a:rPr lang="hr-HR" dirty="0">
                  <a:latin typeface="Consolas" panose="020B0609020204030204" pitchFamily="49" charset="0"/>
                </a:rPr>
                <a:t> određuje i na ekran ispisuje je li riječ o samoglasniku.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772600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je Android akademija?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17500" y="1612899"/>
            <a:ext cx="6972300" cy="4432301"/>
          </a:xfrm>
        </p:spPr>
        <p:txBody>
          <a:bodyPr/>
          <a:lstStyle/>
          <a:p>
            <a:pPr marL="0" indent="0">
              <a:buNone/>
            </a:pPr>
            <a:r>
              <a:rPr lang="hr-HR" dirty="0">
                <a:solidFill>
                  <a:schemeClr val="bg2">
                    <a:lumMod val="50000"/>
                  </a:schemeClr>
                </a:solidFill>
              </a:rPr>
              <a:t>Ideja stvorena 2017. (student!)</a:t>
            </a:r>
          </a:p>
          <a:p>
            <a:pPr marL="0" indent="0">
              <a:lnSpc>
                <a:spcPct val="150000"/>
              </a:lnSpc>
              <a:buNone/>
            </a:pPr>
            <a:r>
              <a:rPr lang="hr-HR" dirty="0">
                <a:solidFill>
                  <a:schemeClr val="bg2">
                    <a:lumMod val="50000"/>
                  </a:schemeClr>
                </a:solidFill>
              </a:rPr>
              <a:t>Od zajednice za zajednicu</a:t>
            </a:r>
          </a:p>
          <a:p>
            <a:pPr marL="0" indent="0">
              <a:lnSpc>
                <a:spcPct val="150000"/>
              </a:lnSpc>
              <a:buNone/>
            </a:pPr>
            <a:r>
              <a:rPr lang="hr-HR" dirty="0">
                <a:solidFill>
                  <a:schemeClr val="bg2">
                    <a:lumMod val="50000"/>
                  </a:schemeClr>
                </a:solidFill>
              </a:rPr>
              <a:t>2 generacije, ’17 (FFOS), ’18 (FERIT)</a:t>
            </a:r>
          </a:p>
          <a:p>
            <a:pPr marL="0" indent="0">
              <a:lnSpc>
                <a:spcPct val="150000"/>
              </a:lnSpc>
              <a:buNone/>
            </a:pPr>
            <a:r>
              <a:rPr lang="hr-HR" dirty="0">
                <a:solidFill>
                  <a:schemeClr val="bg2">
                    <a:lumMod val="50000"/>
                  </a:schemeClr>
                </a:solidFill>
              </a:rPr>
              <a:t>&gt; 100 kandidata</a:t>
            </a:r>
          </a:p>
          <a:p>
            <a:pPr marL="0" indent="0">
              <a:lnSpc>
                <a:spcPct val="150000"/>
              </a:lnSpc>
              <a:buNone/>
            </a:pPr>
            <a:r>
              <a:rPr lang="hr-HR" dirty="0">
                <a:solidFill>
                  <a:schemeClr val="bg2">
                    <a:lumMod val="50000"/>
                  </a:schemeClr>
                </a:solidFill>
              </a:rPr>
              <a:t>&gt; 40 polaznika</a:t>
            </a:r>
          </a:p>
          <a:p>
            <a:pPr marL="0" indent="0">
              <a:lnSpc>
                <a:spcPct val="150000"/>
              </a:lnSpc>
              <a:buNone/>
            </a:pPr>
            <a:r>
              <a:rPr lang="hr-HR" dirty="0">
                <a:solidFill>
                  <a:schemeClr val="bg2">
                    <a:lumMod val="50000"/>
                  </a:schemeClr>
                </a:solidFill>
              </a:rPr>
              <a:t>Nekadašnji polaznici, današnji predavači</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Tree>
    <p:extLst>
      <p:ext uri="{BB962C8B-B14F-4D97-AF65-F5344CB8AC3E}">
        <p14:creationId xmlns:p14="http://schemas.microsoft.com/office/powerpoint/2010/main" val="2607183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Petlje omogućuju opetovano izvršavanje jedne ili više naredbi</a:t>
            </a:r>
          </a:p>
          <a:p>
            <a:pPr marL="0" indent="0">
              <a:lnSpc>
                <a:spcPct val="150000"/>
              </a:lnSpc>
              <a:buNone/>
            </a:pPr>
            <a:r>
              <a:rPr lang="hr-HR" dirty="0">
                <a:solidFill>
                  <a:schemeClr val="bg2">
                    <a:lumMod val="50000"/>
                  </a:schemeClr>
                </a:solidFill>
              </a:rPr>
              <a:t>Izvršavanje se ponavlja do ispunjenja uvjeta</a:t>
            </a:r>
          </a:p>
          <a:p>
            <a:pPr marL="0" indent="0">
              <a:lnSpc>
                <a:spcPct val="150000"/>
              </a:lnSpc>
              <a:buNone/>
            </a:pPr>
            <a:r>
              <a:rPr lang="hr-HR" dirty="0">
                <a:solidFill>
                  <a:schemeClr val="bg2">
                    <a:lumMod val="50000"/>
                  </a:schemeClr>
                </a:solidFill>
              </a:rPr>
              <a:t>U Kotlinu na raspolaganju imamo </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repeat</a:t>
            </a:r>
            <a:br>
              <a:rPr lang="hr-HR" dirty="0">
                <a:solidFill>
                  <a:schemeClr val="bg2">
                    <a:lumMod val="50000"/>
                  </a:schemeClr>
                </a:solidFill>
              </a:rPr>
            </a:br>
            <a:r>
              <a:rPr lang="hr-HR" dirty="0">
                <a:solidFill>
                  <a:schemeClr val="bg2">
                    <a:lumMod val="50000"/>
                  </a:schemeClr>
                </a:solidFill>
              </a:rPr>
              <a:t>	for (</a:t>
            </a:r>
            <a:r>
              <a:rPr lang="hr-HR" dirty="0" err="1">
                <a:solidFill>
                  <a:schemeClr val="bg2">
                    <a:lumMod val="50000"/>
                  </a:schemeClr>
                </a:solidFill>
              </a:rPr>
              <a:t>foreach</a:t>
            </a:r>
            <a:r>
              <a:rPr lang="hr-HR" dirty="0">
                <a:solidFill>
                  <a:schemeClr val="bg2">
                    <a:lumMod val="50000"/>
                  </a:schemeClr>
                </a:solidFill>
              </a:rPr>
              <a:t>)</a:t>
            </a:r>
            <a:br>
              <a:rPr lang="hr-HR" dirty="0">
                <a:solidFill>
                  <a:schemeClr val="bg2">
                    <a:lumMod val="50000"/>
                  </a:schemeClr>
                </a:solidFill>
              </a:rPr>
            </a:br>
            <a:r>
              <a:rPr lang="hr-HR" dirty="0">
                <a:solidFill>
                  <a:schemeClr val="bg2">
                    <a:lumMod val="50000"/>
                  </a:schemeClr>
                </a:solidFill>
              </a:rPr>
              <a:t>	</a:t>
            </a:r>
            <a:r>
              <a:rPr lang="hr-HR" dirty="0" err="1">
                <a:solidFill>
                  <a:schemeClr val="bg2">
                    <a:lumMod val="50000"/>
                  </a:schemeClr>
                </a:solidFill>
              </a:rPr>
              <a:t>while</a:t>
            </a:r>
            <a:br>
              <a:rPr lang="hr-HR" dirty="0">
                <a:solidFill>
                  <a:schemeClr val="bg2">
                    <a:lumMod val="50000"/>
                  </a:schemeClr>
                </a:solidFill>
              </a:rPr>
            </a:br>
            <a:r>
              <a:rPr lang="hr-HR" dirty="0">
                <a:solidFill>
                  <a:schemeClr val="bg2">
                    <a:lumMod val="50000"/>
                  </a:schemeClr>
                </a:solidFill>
              </a:rPr>
              <a:t>	do…</a:t>
            </a:r>
            <a:r>
              <a:rPr lang="hr-HR" dirty="0" err="1">
                <a:solidFill>
                  <a:schemeClr val="bg2">
                    <a:lumMod val="50000"/>
                  </a:schemeClr>
                </a:solidFill>
              </a:rPr>
              <a:t>while</a:t>
            </a:r>
            <a:endParaRPr lang="hr-HR" dirty="0">
              <a:solidFill>
                <a:schemeClr val="bg2">
                  <a:lumMod val="50000"/>
                </a:schemeClr>
              </a:solidFill>
            </a:endParaRPr>
          </a:p>
        </p:txBody>
      </p:sp>
    </p:spTree>
    <p:extLst>
      <p:ext uri="{BB962C8B-B14F-4D97-AF65-F5344CB8AC3E}">
        <p14:creationId xmlns:p14="http://schemas.microsoft.com/office/powerpoint/2010/main" val="3827447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artoon character writing on a chalkboard&#10;&#10;Description automatically generated">
            <a:extLst>
              <a:ext uri="{FF2B5EF4-FFF2-40B4-BE49-F238E27FC236}">
                <a16:creationId xmlns:a16="http://schemas.microsoft.com/office/drawing/2014/main" id="{49E2F404-FE64-F3E9-C64B-90E1B2D02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1030" y="0"/>
            <a:ext cx="4074420" cy="3055815"/>
          </a:xfrm>
          <a:prstGeom prst="rect">
            <a:avLst/>
          </a:prstGeom>
        </p:spPr>
      </p:pic>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repeat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Najjednostavniji oblik petlje</a:t>
            </a:r>
          </a:p>
          <a:p>
            <a:pPr marL="0" indent="0">
              <a:lnSpc>
                <a:spcPct val="150000"/>
              </a:lnSpc>
              <a:buNone/>
            </a:pPr>
            <a:r>
              <a:rPr lang="hr-HR" dirty="0">
                <a:solidFill>
                  <a:schemeClr val="bg2">
                    <a:lumMod val="50000"/>
                  </a:schemeClr>
                </a:solidFill>
              </a:rPr>
              <a:t>Ponavljanje radnje </a:t>
            </a:r>
            <a:r>
              <a:rPr lang="hr-HR" i="1" dirty="0">
                <a:solidFill>
                  <a:schemeClr val="bg2">
                    <a:lumMod val="50000"/>
                  </a:schemeClr>
                </a:solidFill>
              </a:rPr>
              <a:t>n </a:t>
            </a:r>
            <a:r>
              <a:rPr lang="hr-HR" dirty="0">
                <a:solidFill>
                  <a:schemeClr val="bg2">
                    <a:lumMod val="50000"/>
                  </a:schemeClr>
                </a:solidFill>
              </a:rPr>
              <a:t>puta</a:t>
            </a:r>
          </a:p>
          <a:p>
            <a:pPr marL="0" indent="0">
              <a:lnSpc>
                <a:spcPct val="150000"/>
              </a:lnSpc>
              <a:buNone/>
            </a:pPr>
            <a:endParaRPr lang="hr-HR" dirty="0">
              <a:solidFill>
                <a:schemeClr val="bg2">
                  <a:lumMod val="50000"/>
                </a:schemeClr>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3202108"/>
            <a:ext cx="11518901" cy="1846660"/>
            <a:chOff x="434412" y="1958949"/>
            <a:chExt cx="11323176" cy="184666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1477328"/>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runExample6</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a:ln>
                    <a:noFill/>
                  </a:ln>
                  <a:solidFill>
                    <a:srgbClr val="00627A"/>
                  </a:solidFill>
                  <a:effectLst/>
                  <a:latin typeface="JetBrains Mono"/>
                </a:rPr>
                <a:t>repeat</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3</a:t>
              </a: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1"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"I will not waste loops."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50" y="5326265"/>
            <a:ext cx="11518901" cy="1107996"/>
            <a:chOff x="350379" y="5122720"/>
            <a:chExt cx="11323176" cy="1107996"/>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6836755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for može se rabiti za </a:t>
            </a:r>
            <a:r>
              <a:rPr lang="hr-HR" dirty="0" err="1">
                <a:solidFill>
                  <a:schemeClr val="bg2">
                    <a:lumMod val="50000"/>
                  </a:schemeClr>
                </a:solidFill>
              </a:rPr>
              <a:t>iteriranje</a:t>
            </a:r>
            <a:r>
              <a:rPr lang="hr-HR" dirty="0">
                <a:solidFill>
                  <a:schemeClr val="bg2">
                    <a:lumMod val="50000"/>
                  </a:schemeClr>
                </a:solidFill>
              </a:rPr>
              <a:t> bilo čega što pruža </a:t>
            </a:r>
            <a:r>
              <a:rPr lang="hr-HR" dirty="0" err="1">
                <a:solidFill>
                  <a:schemeClr val="bg2">
                    <a:lumMod val="50000"/>
                  </a:schemeClr>
                </a:solidFill>
              </a:rPr>
              <a:t>iterator</a:t>
            </a:r>
            <a:r>
              <a:rPr lang="hr-HR" dirty="0">
                <a:solidFill>
                  <a:schemeClr val="bg2">
                    <a:lumMod val="50000"/>
                  </a:schemeClr>
                </a:solidFill>
              </a:rPr>
              <a:t> (?)</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for (varijabla </a:t>
            </a:r>
            <a:r>
              <a:rPr lang="hr-HR" dirty="0" err="1">
                <a:solidFill>
                  <a:schemeClr val="accent2"/>
                </a:solidFill>
                <a:latin typeface="Consolas" panose="020B0609020204030204" pitchFamily="49" charset="0"/>
              </a:rPr>
              <a:t>in</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iterabilan_objekt</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Neki primjeri </a:t>
            </a:r>
            <a:r>
              <a:rPr lang="hr-HR" dirty="0" err="1">
                <a:solidFill>
                  <a:schemeClr val="bg2">
                    <a:lumMod val="50000"/>
                  </a:schemeClr>
                </a:solidFill>
              </a:rPr>
              <a:t>iterabilnih</a:t>
            </a:r>
            <a:r>
              <a:rPr lang="hr-HR" dirty="0">
                <a:solidFill>
                  <a:schemeClr val="bg2">
                    <a:lumMod val="50000"/>
                  </a:schemeClr>
                </a:solidFill>
              </a:rPr>
              <a:t> </a:t>
            </a:r>
            <a:r>
              <a:rPr lang="hr-HR" dirty="0" err="1">
                <a:solidFill>
                  <a:schemeClr val="bg2">
                    <a:lumMod val="50000"/>
                  </a:schemeClr>
                </a:solidFill>
              </a:rPr>
              <a:t>objektata</a:t>
            </a:r>
            <a:r>
              <a:rPr lang="hr-HR" dirty="0">
                <a:solidFill>
                  <a:schemeClr val="bg2">
                    <a:lumMod val="50000"/>
                  </a:schemeClr>
                </a:solidFill>
              </a:rPr>
              <a:t> su rasponi, polja i drugi oblici kolekcija poput listi, </a:t>
            </a:r>
            <a:r>
              <a:rPr lang="hr-HR" i="1" dirty="0" err="1">
                <a:solidFill>
                  <a:schemeClr val="bg2">
                    <a:lumMod val="50000"/>
                  </a:schemeClr>
                </a:solidFill>
              </a:rPr>
              <a:t>hash</a:t>
            </a:r>
            <a:r>
              <a:rPr lang="hr-HR" i="1" dirty="0">
                <a:solidFill>
                  <a:schemeClr val="bg2">
                    <a:lumMod val="50000"/>
                  </a:schemeClr>
                </a:solidFill>
              </a:rPr>
              <a:t>-</a:t>
            </a:r>
            <a:r>
              <a:rPr lang="hr-HR" dirty="0">
                <a:solidFill>
                  <a:schemeClr val="bg2">
                    <a:lumMod val="50000"/>
                  </a:schemeClr>
                </a:solidFill>
              </a:rPr>
              <a:t>mapa i objekata bilo koje klase koja implementira oblikovni obrazac </a:t>
            </a:r>
            <a:r>
              <a:rPr lang="hr-HR" dirty="0" err="1">
                <a:solidFill>
                  <a:schemeClr val="bg2">
                    <a:lumMod val="50000"/>
                  </a:schemeClr>
                </a:solidFill>
              </a:rPr>
              <a:t>iterator</a:t>
            </a:r>
            <a:r>
              <a:rPr lang="hr-HR" dirty="0">
                <a:solidFill>
                  <a:schemeClr val="bg2">
                    <a:lumMod val="50000"/>
                  </a:schemeClr>
                </a:solidFill>
              </a:rPr>
              <a:t>, odnosno nasljeđuje sučelje </a:t>
            </a:r>
            <a:r>
              <a:rPr lang="hr-HR" i="1" dirty="0" err="1">
                <a:solidFill>
                  <a:schemeClr val="bg2">
                    <a:lumMod val="50000"/>
                  </a:schemeClr>
                </a:solidFill>
              </a:rPr>
              <a:t>Iterable</a:t>
            </a:r>
            <a:endParaRPr lang="hr-HR" dirty="0">
              <a:solidFill>
                <a:schemeClr val="bg2">
                  <a:lumMod val="50000"/>
                </a:schemeClr>
              </a:solidFill>
            </a:endParaRPr>
          </a:p>
        </p:txBody>
      </p:sp>
    </p:spTree>
    <p:extLst>
      <p:ext uri="{BB962C8B-B14F-4D97-AF65-F5344CB8AC3E}">
        <p14:creationId xmlns:p14="http://schemas.microsoft.com/office/powerpoint/2010/main" val="2623344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2677656"/>
            <a:chOff x="434412" y="1958949"/>
            <a:chExt cx="11323176" cy="2677656"/>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30832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runExample7</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endParaRPr lang="hr-HR" altLang="en-US" dirty="0">
                <a:solidFill>
                  <a:srgbClr val="080808"/>
                </a:solidFill>
                <a:latin typeface="JetBrains Mono"/>
              </a:endParaRPr>
            </a:p>
            <a:p>
              <a:pPr eaLnBrk="0" fontAlgn="base" hangingPunct="0">
                <a:spcBef>
                  <a:spcPct val="0"/>
                </a:spcBef>
                <a:spcAft>
                  <a:spcPct val="0"/>
                </a:spcAft>
              </a:pP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10 </a:t>
              </a:r>
              <a:r>
                <a:rPr kumimoji="0" lang="en-US" altLang="en-US" b="0" i="1" u="none" strike="noStrike" cap="none" normalizeH="0" baseline="0" dirty="0" err="1">
                  <a:ln>
                    <a:noFill/>
                  </a:ln>
                  <a:solidFill>
                    <a:srgbClr val="00627A"/>
                  </a:solidFill>
                  <a:effectLst/>
                  <a:latin typeface="JetBrains Mono"/>
                </a:rPr>
                <a:t>downTo</a:t>
              </a:r>
              <a:r>
                <a:rPr kumimoji="0" lang="en-US" altLang="en-US" b="0" i="1" u="none" strike="noStrike" cap="none" normalizeH="0" baseline="0" dirty="0">
                  <a:ln>
                    <a:noFill/>
                  </a:ln>
                  <a:solidFill>
                    <a:srgbClr val="00627A"/>
                  </a:solidFill>
                  <a:effectLst/>
                  <a:latin typeface="JetBrains Mono"/>
                </a:rPr>
                <a:t> </a:t>
              </a:r>
              <a:r>
                <a:rPr kumimoji="0" lang="en-US" altLang="en-US" b="0" i="0" u="none" strike="noStrike" cap="none" normalizeH="0" baseline="0" dirty="0">
                  <a:ln>
                    <a:noFill/>
                  </a:ln>
                  <a:solidFill>
                    <a:srgbClr val="1750EB"/>
                  </a:solidFill>
                  <a:effectLst/>
                  <a:latin typeface="JetBrains Mono"/>
                </a:rPr>
                <a:t>0 </a:t>
              </a:r>
              <a:r>
                <a:rPr kumimoji="0" lang="en-US" altLang="en-US" b="0" i="1" u="none" strike="noStrike" cap="none" normalizeH="0" baseline="0" dirty="0">
                  <a:ln>
                    <a:noFill/>
                  </a:ln>
                  <a:solidFill>
                    <a:srgbClr val="00627A"/>
                  </a:solidFill>
                  <a:effectLst/>
                  <a:latin typeface="JetBrains Mono"/>
                </a:rPr>
                <a:t>step </a:t>
              </a:r>
              <a:r>
                <a:rPr kumimoji="0" lang="en-US" altLang="en-US" b="0" i="0" u="none" strike="noStrike" cap="none" normalizeH="0" baseline="0" dirty="0">
                  <a:ln>
                    <a:noFill/>
                  </a:ln>
                  <a:solidFill>
                    <a:srgbClr val="1750EB"/>
                  </a:solidFill>
                  <a:effectLst/>
                  <a:latin typeface="JetBrains Mono"/>
                </a:rPr>
                <a:t>2</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hr-HR"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3933191"/>
            <a:ext cx="11518901" cy="2831545"/>
            <a:chOff x="350379" y="5122720"/>
            <a:chExt cx="11323176" cy="2831545"/>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2462213"/>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 is odd</a:t>
              </a:r>
            </a:p>
            <a:p>
              <a:r>
                <a:rPr lang="en-GB" sz="1400" dirty="0">
                  <a:latin typeface="Consolas" panose="020B0609020204030204" pitchFamily="49" charset="0"/>
                </a:rPr>
                <a:t>2 is even</a:t>
              </a:r>
            </a:p>
            <a:p>
              <a:r>
                <a:rPr lang="en-GB" sz="1400" dirty="0">
                  <a:latin typeface="Consolas" panose="020B0609020204030204" pitchFamily="49" charset="0"/>
                </a:rPr>
                <a:t>3 is odd</a:t>
              </a:r>
            </a:p>
            <a:p>
              <a:r>
                <a:rPr lang="en-GB" sz="1400" dirty="0">
                  <a:latin typeface="Consolas" panose="020B0609020204030204" pitchFamily="49" charset="0"/>
                </a:rPr>
                <a:t>4 is even</a:t>
              </a:r>
            </a:p>
            <a:p>
              <a:r>
                <a:rPr lang="en-GB" sz="1400" dirty="0">
                  <a:latin typeface="Consolas" panose="020B0609020204030204" pitchFamily="49" charset="0"/>
                </a:rPr>
                <a:t>5 is odd</a:t>
              </a:r>
              <a:endParaRPr lang="hr-HR" sz="1400" dirty="0">
                <a:latin typeface="Consolas" panose="020B0609020204030204" pitchFamily="49" charset="0"/>
              </a:endParaRPr>
            </a:p>
            <a:p>
              <a:r>
                <a:rPr lang="nl-NL" sz="1400" dirty="0">
                  <a:latin typeface="Consolas" panose="020B0609020204030204" pitchFamily="49" charset="0"/>
                </a:rPr>
                <a:t>10 is even</a:t>
              </a:r>
            </a:p>
            <a:p>
              <a:r>
                <a:rPr lang="nl-NL" sz="1400" dirty="0">
                  <a:latin typeface="Consolas" panose="020B0609020204030204" pitchFamily="49" charset="0"/>
                </a:rPr>
                <a:t>8 is even</a:t>
              </a:r>
            </a:p>
            <a:p>
              <a:r>
                <a:rPr lang="nl-NL" sz="1400" dirty="0">
                  <a:latin typeface="Consolas" panose="020B0609020204030204" pitchFamily="49" charset="0"/>
                </a:rPr>
                <a:t>6 is even</a:t>
              </a:r>
            </a:p>
            <a:p>
              <a:r>
                <a:rPr lang="nl-NL" sz="1400" dirty="0">
                  <a:latin typeface="Consolas" panose="020B0609020204030204" pitchFamily="49" charset="0"/>
                </a:rPr>
                <a:t>4 is even</a:t>
              </a:r>
            </a:p>
            <a:p>
              <a:r>
                <a:rPr lang="nl-NL" sz="1400" dirty="0">
                  <a:latin typeface="Consolas" panose="020B0609020204030204" pitchFamily="49" charset="0"/>
                </a:rPr>
                <a:t>2 is even</a:t>
              </a:r>
            </a:p>
            <a:p>
              <a:r>
                <a:rPr lang="nl-NL" sz="1400" dirty="0">
                  <a:latin typeface="Consolas" panose="020B0609020204030204" pitchFamily="49" charset="0"/>
                </a:rPr>
                <a:t>0 is even</a:t>
              </a:r>
              <a:endParaRPr lang="en-GB" sz="1400" dirty="0">
                <a:latin typeface="Consolas" panose="020B0609020204030204" pitchFamily="49" charset="0"/>
              </a:endParaRP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108424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a:bodyPr>
          <a:lstStyle/>
          <a:p>
            <a:pPr marL="0" indent="0">
              <a:lnSpc>
                <a:spcPct val="150000"/>
              </a:lnSpc>
              <a:buNone/>
            </a:pPr>
            <a:r>
              <a:rPr lang="hr-HR" dirty="0">
                <a:solidFill>
                  <a:schemeClr val="bg2">
                    <a:lumMod val="50000"/>
                  </a:schemeClr>
                </a:solidFill>
              </a:rPr>
              <a:t>Petlja </a:t>
            </a:r>
            <a:r>
              <a:rPr lang="hr-HR" dirty="0" err="1">
                <a:solidFill>
                  <a:schemeClr val="bg2">
                    <a:lumMod val="50000"/>
                  </a:schemeClr>
                </a:solidFill>
              </a:rPr>
              <a:t>while</a:t>
            </a:r>
            <a:r>
              <a:rPr lang="hr-HR" dirty="0">
                <a:solidFill>
                  <a:schemeClr val="bg2">
                    <a:lumMod val="50000"/>
                  </a:schemeClr>
                </a:solidFill>
              </a:rPr>
              <a:t> omogućuje ponavljanje sve dok je kontrolni izraz istinit</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Najprije se evaluira izraz, koji mora rezultirati s </a:t>
            </a:r>
            <a:r>
              <a:rPr lang="hr-HR" i="1" dirty="0" err="1">
                <a:solidFill>
                  <a:schemeClr val="bg2">
                    <a:lumMod val="50000"/>
                  </a:schemeClr>
                </a:solidFill>
              </a:rPr>
              <a:t>true</a:t>
            </a:r>
            <a:r>
              <a:rPr lang="hr-HR" dirty="0">
                <a:solidFill>
                  <a:schemeClr val="bg2">
                    <a:lumMod val="50000"/>
                  </a:schemeClr>
                </a:solidFill>
              </a:rPr>
              <a:t> da bi se tijelo petlje izvelo</a:t>
            </a:r>
          </a:p>
          <a:p>
            <a:pPr marL="0" indent="0">
              <a:lnSpc>
                <a:spcPct val="150000"/>
              </a:lnSpc>
              <a:buNone/>
            </a:pPr>
            <a:r>
              <a:rPr lang="hr-HR" dirty="0">
                <a:solidFill>
                  <a:schemeClr val="bg2">
                    <a:lumMod val="50000"/>
                  </a:schemeClr>
                </a:solidFill>
              </a:rPr>
              <a:t>Moguće je da se tijelo nikada ne izvede</a:t>
            </a:r>
          </a:p>
        </p:txBody>
      </p:sp>
    </p:spTree>
    <p:extLst>
      <p:ext uri="{BB962C8B-B14F-4D97-AF65-F5344CB8AC3E}">
        <p14:creationId xmlns:p14="http://schemas.microsoft.com/office/powerpoint/2010/main" val="10988704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runExample8</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br>
                <a:rPr kumimoji="0" lang="en-US" altLang="en-US" b="0" i="0" u="none" strike="noStrike" cap="none" normalizeH="0" baseline="0" dirty="0">
                  <a:ln>
                    <a:noFill/>
                  </a:ln>
                  <a:solidFill>
                    <a:srgbClr val="1750EB"/>
                  </a:solidFill>
                  <a:effectLst/>
                  <a:latin typeface="JetBrains Mono"/>
                </a:rPr>
              </a:br>
              <a:r>
                <a:rPr kumimoji="0" lang="en-US" altLang="en-US" b="0" i="0" u="none" strike="noStrike" cap="none" normalizeH="0" baseline="0" dirty="0">
                  <a:ln>
                    <a:noFill/>
                  </a:ln>
                  <a:solidFill>
                    <a:srgbClr val="1750EB"/>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"How many dragons do you need to conquer Westeros?"</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err="1">
                  <a:ln>
                    <a:noFill/>
                  </a:ln>
                  <a:solidFill>
                    <a:srgbClr val="00627A"/>
                  </a:solidFill>
                  <a:effectLst/>
                  <a:latin typeface="JetBrains Mono"/>
                </a:rPr>
                <a:t>toInt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while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&lt;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"Hatching dragon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"Total dragons hatched =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754327"/>
            <a:chOff x="350379" y="5122720"/>
            <a:chExt cx="11323176" cy="1754327"/>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1384995"/>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3</a:t>
              </a:r>
            </a:p>
            <a:p>
              <a:r>
                <a:rPr lang="en-GB" sz="1400" dirty="0">
                  <a:latin typeface="Consolas" panose="020B0609020204030204" pitchFamily="49" charset="0"/>
                </a:rPr>
                <a:t>Hatching dragon 1</a:t>
              </a:r>
            </a:p>
            <a:p>
              <a:r>
                <a:rPr lang="en-GB" sz="1400" dirty="0">
                  <a:latin typeface="Consolas" panose="020B0609020204030204" pitchFamily="49" charset="0"/>
                </a:rPr>
                <a:t>Hatching dragon 2</a:t>
              </a:r>
            </a:p>
            <a:p>
              <a:r>
                <a:rPr lang="en-GB" sz="1400" dirty="0">
                  <a:latin typeface="Consolas" panose="020B0609020204030204" pitchFamily="49" charset="0"/>
                </a:rPr>
                <a:t>Hatching dragon 3</a:t>
              </a:r>
            </a:p>
            <a:p>
              <a:r>
                <a:rPr lang="en-GB" sz="1400" dirty="0">
                  <a:latin typeface="Consolas" panose="020B0609020204030204" pitchFamily="49" charset="0"/>
                </a:rPr>
                <a:t>Total dragons hatched = 3/3</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67997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do...</a:t>
            </a:r>
            <a:r>
              <a:rPr lang="hr-HR" dirty="0" err="1">
                <a:solidFill>
                  <a:schemeClr val="bg2">
                    <a:lumMod val="50000"/>
                  </a:schemeClr>
                </a:solidFill>
              </a:rPr>
              <a:t>while</a:t>
            </a:r>
            <a:r>
              <a:rPr lang="hr-HR" dirty="0">
                <a:solidFill>
                  <a:schemeClr val="bg2">
                    <a:lumMod val="50000"/>
                  </a:schemeClr>
                </a:solidFill>
              </a:rPr>
              <a:t> inačica je petlje </a:t>
            </a:r>
            <a:r>
              <a:rPr lang="hr-HR" i="1" dirty="0" err="1">
                <a:solidFill>
                  <a:schemeClr val="bg2">
                    <a:lumMod val="50000"/>
                  </a:schemeClr>
                </a:solidFill>
              </a:rPr>
              <a:t>while</a:t>
            </a:r>
            <a:r>
              <a:rPr lang="hr-HR" i="1" dirty="0">
                <a:solidFill>
                  <a:schemeClr val="bg2">
                    <a:lumMod val="50000"/>
                  </a:schemeClr>
                </a:solidFill>
              </a:rPr>
              <a:t> </a:t>
            </a:r>
            <a:r>
              <a:rPr lang="hr-HR" dirty="0">
                <a:solidFill>
                  <a:schemeClr val="bg2">
                    <a:lumMod val="50000"/>
                  </a:schemeClr>
                </a:solidFill>
              </a:rPr>
              <a:t>kod koje se uvjet provjerava nakon svake iteracije</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do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p>
          <a:p>
            <a:pPr marL="0" indent="0">
              <a:lnSpc>
                <a:spcPct val="150000"/>
              </a:lnSpc>
              <a:buNone/>
            </a:pPr>
            <a:r>
              <a:rPr lang="hr-HR" dirty="0">
                <a:solidFill>
                  <a:schemeClr val="bg2">
                    <a:lumMod val="50000"/>
                  </a:schemeClr>
                </a:solidFill>
              </a:rPr>
              <a:t>Najprije se izvodi tijelo petlje, a zatim se provjerava kontrolni uvjet za izvođenje iduće iteracije</a:t>
            </a:r>
          </a:p>
          <a:p>
            <a:pPr marL="0" indent="0">
              <a:lnSpc>
                <a:spcPct val="150000"/>
              </a:lnSpc>
              <a:buNone/>
            </a:pPr>
            <a:r>
              <a:rPr lang="hr-HR" dirty="0">
                <a:solidFill>
                  <a:schemeClr val="bg2">
                    <a:lumMod val="50000"/>
                  </a:schemeClr>
                </a:solidFill>
              </a:rPr>
              <a:t>Tijelo se uvijek izvodi barem jednom</a:t>
            </a:r>
          </a:p>
        </p:txBody>
      </p:sp>
    </p:spTree>
    <p:extLst>
      <p:ext uri="{BB962C8B-B14F-4D97-AF65-F5344CB8AC3E}">
        <p14:creationId xmlns:p14="http://schemas.microsoft.com/office/powerpoint/2010/main" val="870668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38826"/>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runExample9</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"How many dragons do you need to conquer Westeros?"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readln</a:t>
              </a:r>
              <a:r>
                <a:rPr kumimoji="0" lang="en-US" altLang="en-US" sz="1800" b="0" i="0" u="none" strike="noStrike" cap="none" normalizeH="0" baseline="0" dirty="0">
                  <a:ln>
                    <a:noFill/>
                  </a:ln>
                  <a:solidFill>
                    <a:srgbClr val="080808"/>
                  </a:solidFill>
                  <a:effectLst/>
                  <a:latin typeface="JetBrains Mono"/>
                </a:rPr>
                <a:t>().</a:t>
              </a:r>
              <a:r>
                <a:rPr kumimoji="0" lang="en-US" altLang="en-US" sz="1800" b="0" i="1" u="none" strike="noStrike" cap="none" normalizeH="0" baseline="0" dirty="0" err="1">
                  <a:ln>
                    <a:noFill/>
                  </a:ln>
                  <a:solidFill>
                    <a:srgbClr val="00627A"/>
                  </a:solidFill>
                  <a:effectLst/>
                  <a:latin typeface="JetBrains Mono"/>
                </a:rPr>
                <a:t>toInt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do </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"Hatching dragon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1</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 </a:t>
              </a:r>
              <a:r>
                <a:rPr kumimoji="0" lang="en-US" altLang="en-US" sz="1800" b="0" i="0" u="none" strike="noStrike" cap="none" normalizeH="0" baseline="0" dirty="0">
                  <a:ln>
                    <a:noFill/>
                  </a:ln>
                  <a:solidFill>
                    <a:srgbClr val="0033B3"/>
                  </a:solidFill>
                  <a:effectLst/>
                  <a:latin typeface="JetBrains Mono"/>
                </a:rPr>
                <a:t>while </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&lt;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"Total dragons hatched =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323439"/>
            <a:chOff x="350379" y="5122720"/>
            <a:chExt cx="11323176" cy="1323439"/>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0</a:t>
              </a:r>
            </a:p>
            <a:p>
              <a:r>
                <a:rPr lang="en-GB" sz="1400" dirty="0">
                  <a:latin typeface="Consolas" panose="020B0609020204030204" pitchFamily="49" charset="0"/>
                </a:rPr>
                <a:t>Hatching dragon 1</a:t>
              </a:r>
            </a:p>
            <a:p>
              <a:r>
                <a:rPr lang="en-GB" sz="1400" dirty="0">
                  <a:latin typeface="Consolas" panose="020B0609020204030204" pitchFamily="49" charset="0"/>
                </a:rPr>
                <a:t>Total dragons hatched = 1/0</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94614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2548547"/>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https://www.baeldung.com/kotlin/loops</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https://kt.academy/article/kfde-for</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801611"/>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uz pomoć for petlje računa i na ekran ispisuje sumu prvih </a:t>
              </a:r>
              <a:r>
                <a:rPr lang="hr-HR" i="1" dirty="0">
                  <a:latin typeface="Consolas" panose="020B0609020204030204" pitchFamily="49" charset="0"/>
                </a:rPr>
                <a:t>n</a:t>
              </a:r>
              <a:r>
                <a:rPr lang="hr-HR" dirty="0">
                  <a:latin typeface="Consolas" panose="020B0609020204030204" pitchFamily="49" charset="0"/>
                </a:rPr>
                <a:t> prirodnih brojeva, gdje se n zadaje s tipkovnice.</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098973"/>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od korisnika traži unos broja unutar granica zadanih također korisničkim unosom. Unos se ponavlja sve dok se ne unese broj unutar željenih granica. Kada je unesen broj, potrebno je pronaći njegovu najveću znamenku.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9619933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Samostalne, modularne jedinice koda</a:t>
            </a:r>
          </a:p>
          <a:p>
            <a:pPr marL="0" indent="0">
              <a:lnSpc>
                <a:spcPct val="150000"/>
              </a:lnSpc>
              <a:buNone/>
            </a:pPr>
            <a:r>
              <a:rPr lang="hr-HR" dirty="0">
                <a:solidFill>
                  <a:schemeClr val="bg2">
                    <a:lumMod val="50000"/>
                  </a:schemeClr>
                </a:solidFill>
              </a:rPr>
              <a:t>Dobro definirano sučelje, predstavljaju jedinicu posla koja se može iznova iskoristiti</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sz="2400" dirty="0" err="1">
                <a:solidFill>
                  <a:schemeClr val="accent2"/>
                </a:solidFill>
                <a:latin typeface="Consolas" panose="020B0609020204030204" pitchFamily="49" charset="0"/>
              </a:rPr>
              <a:t>fun</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ime_funkcije</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formalna_lista_parametara</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povratni_tip</a:t>
            </a:r>
            <a:r>
              <a:rPr lang="hr-HR" sz="2400" dirty="0">
                <a:solidFill>
                  <a:schemeClr val="accent2"/>
                </a:solidFill>
                <a:latin typeface="Consolas" panose="020B0609020204030204" pitchFamily="49" charset="0"/>
              </a:rPr>
              <a:t>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	tijelo funkcije – blok naredbi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a:t>
            </a:r>
          </a:p>
        </p:txBody>
      </p:sp>
      <p:pic>
        <p:nvPicPr>
          <p:cNvPr id="5" name="Picture 4">
            <a:extLst>
              <a:ext uri="{FF2B5EF4-FFF2-40B4-BE49-F238E27FC236}">
                <a16:creationId xmlns:a16="http://schemas.microsoft.com/office/drawing/2014/main" id="{A1F2692F-9CF2-EC32-D3E1-5188AE2795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231264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smo mi?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63033" y="5802311"/>
            <a:ext cx="7609165" cy="561975"/>
          </a:xfrm>
        </p:spPr>
        <p:txBody>
          <a:bodyPr>
            <a:normAutofit/>
          </a:bodyPr>
          <a:lstStyle/>
          <a:p>
            <a:pPr marL="0" indent="0" algn="ctr">
              <a:buNone/>
            </a:pPr>
            <a:r>
              <a:rPr lang="hr-HR" sz="2400" dirty="0">
                <a:solidFill>
                  <a:schemeClr val="bg2">
                    <a:lumMod val="50000"/>
                  </a:schemeClr>
                </a:solidFill>
              </a:rPr>
              <a:t>Google </a:t>
            </a:r>
            <a:r>
              <a:rPr lang="hr-HR" sz="2400" dirty="0" err="1">
                <a:solidFill>
                  <a:schemeClr val="bg2">
                    <a:lumMod val="50000"/>
                  </a:schemeClr>
                </a:solidFill>
              </a:rPr>
              <a:t>developers</a:t>
            </a:r>
            <a:r>
              <a:rPr lang="hr-HR" sz="2400" dirty="0">
                <a:solidFill>
                  <a:schemeClr val="bg2">
                    <a:lumMod val="50000"/>
                  </a:schemeClr>
                </a:solidFill>
              </a:rPr>
              <a:t> </a:t>
            </a:r>
            <a:r>
              <a:rPr lang="hr-HR" sz="2400" dirty="0" err="1">
                <a:solidFill>
                  <a:schemeClr val="bg2">
                    <a:lumMod val="50000"/>
                  </a:schemeClr>
                </a:solidFill>
              </a:rPr>
              <a:t>group</a:t>
            </a:r>
            <a:r>
              <a:rPr lang="hr-HR" sz="2400" dirty="0">
                <a:solidFill>
                  <a:schemeClr val="bg2">
                    <a:lumMod val="50000"/>
                  </a:schemeClr>
                </a:solidFill>
              </a:rPr>
              <a:t> Osijek </a:t>
            </a:r>
            <a:r>
              <a:rPr lang="hr-HR" sz="2400" dirty="0">
                <a:solidFill>
                  <a:srgbClr val="A11564"/>
                </a:solidFill>
              </a:rPr>
              <a:t>| </a:t>
            </a:r>
            <a:r>
              <a:rPr lang="hr-HR" sz="2400" dirty="0">
                <a:solidFill>
                  <a:schemeClr val="bg2">
                    <a:lumMod val="50000"/>
                  </a:schemeClr>
                </a:solidFill>
              </a:rPr>
              <a:t>AMA-FERIT</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318433" y="1854199"/>
            <a:ext cx="7098367" cy="3175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Font typeface="Arial" panose="020B0604020202020204" pitchFamily="34" charset="0"/>
              <a:buNone/>
            </a:pPr>
            <a:r>
              <a:rPr lang="hr-HR" dirty="0">
                <a:solidFill>
                  <a:schemeClr val="bg2">
                    <a:lumMod val="50000"/>
                  </a:schemeClr>
                </a:solidFill>
              </a:rPr>
              <a:t>Bruno Zorić  </a:t>
            </a:r>
            <a:r>
              <a:rPr lang="hr-HR" dirty="0">
                <a:solidFill>
                  <a:srgbClr val="A11564"/>
                </a:solidFill>
              </a:rPr>
              <a:t>| </a:t>
            </a:r>
            <a:r>
              <a:rPr lang="hr-HR" dirty="0">
                <a:solidFill>
                  <a:schemeClr val="bg2">
                    <a:lumMod val="50000"/>
                  </a:schemeClr>
                </a:solidFill>
              </a:rPr>
              <a:t>Luka Kordić  </a:t>
            </a:r>
            <a:r>
              <a:rPr lang="hr-HR" dirty="0">
                <a:solidFill>
                  <a:srgbClr val="A11564"/>
                </a:solidFill>
              </a:rPr>
              <a:t>| </a:t>
            </a:r>
            <a:r>
              <a:rPr lang="hr-HR" dirty="0">
                <a:solidFill>
                  <a:schemeClr val="bg2">
                    <a:lumMod val="50000"/>
                  </a:schemeClr>
                </a:solidFill>
              </a:rPr>
              <a:t>Leo </a:t>
            </a:r>
            <a:r>
              <a:rPr lang="hr-HR" dirty="0" err="1">
                <a:solidFill>
                  <a:schemeClr val="bg2">
                    <a:lumMod val="50000"/>
                  </a:schemeClr>
                </a:solidFill>
              </a:rPr>
              <a:t>Svjetličić</a:t>
            </a:r>
            <a:r>
              <a:rPr lang="hr-HR" dirty="0">
                <a:solidFill>
                  <a:schemeClr val="bg2">
                    <a:lumMod val="50000"/>
                  </a:schemeClr>
                </a:solidFill>
              </a:rPr>
              <a:t>  </a:t>
            </a:r>
            <a:r>
              <a:rPr lang="hr-HR" dirty="0">
                <a:solidFill>
                  <a:srgbClr val="A11564"/>
                </a:solidFill>
              </a:rPr>
              <a:t>| </a:t>
            </a:r>
            <a:endParaRPr lang="hr-HR" dirty="0">
              <a:solidFill>
                <a:schemeClr val="bg2">
                  <a:lumMod val="50000"/>
                </a:schemeClr>
              </a:solidFill>
            </a:endParaRPr>
          </a:p>
          <a:p>
            <a:pPr marL="0" indent="0" algn="ctr">
              <a:lnSpc>
                <a:spcPct val="150000"/>
              </a:lnSpc>
              <a:buFont typeface="Arial" panose="020B0604020202020204" pitchFamily="34" charset="0"/>
              <a:buNone/>
            </a:pPr>
            <a:r>
              <a:rPr lang="hr-HR" dirty="0">
                <a:solidFill>
                  <a:schemeClr val="bg2">
                    <a:lumMod val="50000"/>
                  </a:schemeClr>
                </a:solidFill>
              </a:rPr>
              <a:t>David Takač  </a:t>
            </a:r>
            <a:r>
              <a:rPr lang="hr-HR" dirty="0">
                <a:solidFill>
                  <a:srgbClr val="A11564"/>
                </a:solidFill>
              </a:rPr>
              <a:t>| </a:t>
            </a:r>
            <a:r>
              <a:rPr lang="hr-HR" dirty="0">
                <a:solidFill>
                  <a:schemeClr val="bg2">
                    <a:lumMod val="50000"/>
                  </a:schemeClr>
                </a:solidFill>
              </a:rPr>
              <a:t>Terezija </a:t>
            </a:r>
            <a:r>
              <a:rPr lang="hr-HR" dirty="0" err="1">
                <a:solidFill>
                  <a:schemeClr val="bg2">
                    <a:lumMod val="50000"/>
                  </a:schemeClr>
                </a:solidFill>
              </a:rPr>
              <a:t>Umiljanović</a:t>
            </a:r>
            <a:r>
              <a:rPr lang="hr-HR" dirty="0">
                <a:solidFill>
                  <a:schemeClr val="bg2">
                    <a:lumMod val="50000"/>
                  </a:schemeClr>
                </a:solidFill>
              </a:rPr>
              <a:t>  </a:t>
            </a:r>
            <a:r>
              <a:rPr lang="hr-HR" dirty="0">
                <a:solidFill>
                  <a:srgbClr val="A11564"/>
                </a:solidFill>
              </a:rPr>
              <a:t>|</a:t>
            </a:r>
          </a:p>
          <a:p>
            <a:pPr marL="0" indent="0" algn="ctr">
              <a:lnSpc>
                <a:spcPct val="150000"/>
              </a:lnSpc>
              <a:buFont typeface="Arial" panose="020B0604020202020204" pitchFamily="34" charset="0"/>
              <a:buNone/>
            </a:pPr>
            <a:r>
              <a:rPr lang="hr-HR" dirty="0">
                <a:solidFill>
                  <a:srgbClr val="A11564"/>
                </a:solidFill>
              </a:rPr>
              <a:t> </a:t>
            </a:r>
            <a:r>
              <a:rPr lang="hr-HR" dirty="0">
                <a:solidFill>
                  <a:schemeClr val="bg2">
                    <a:lumMod val="50000"/>
                  </a:schemeClr>
                </a:solidFill>
              </a:rPr>
              <a:t>Filip Babić  </a:t>
            </a:r>
            <a:r>
              <a:rPr lang="hr-HR" dirty="0">
                <a:solidFill>
                  <a:srgbClr val="A11564"/>
                </a:solidFill>
              </a:rPr>
              <a:t>| </a:t>
            </a:r>
            <a:r>
              <a:rPr lang="hr-HR" dirty="0">
                <a:solidFill>
                  <a:schemeClr val="bg2">
                    <a:lumMod val="50000"/>
                  </a:schemeClr>
                </a:solidFill>
              </a:rPr>
              <a:t>Marin Tolić  </a:t>
            </a:r>
            <a:r>
              <a:rPr lang="hr-HR" dirty="0">
                <a:solidFill>
                  <a:srgbClr val="A11564"/>
                </a:solidFill>
              </a:rPr>
              <a:t>| </a:t>
            </a:r>
            <a:r>
              <a:rPr lang="hr-HR" dirty="0">
                <a:solidFill>
                  <a:schemeClr val="bg2">
                    <a:lumMod val="50000"/>
                  </a:schemeClr>
                </a:solidFill>
              </a:rPr>
              <a:t>Martin </a:t>
            </a:r>
            <a:r>
              <a:rPr lang="hr-HR" dirty="0" err="1">
                <a:solidFill>
                  <a:schemeClr val="bg2">
                    <a:lumMod val="50000"/>
                  </a:schemeClr>
                </a:solidFill>
              </a:rPr>
              <a:t>Zagoršćak</a:t>
            </a:r>
            <a:r>
              <a:rPr lang="hr-HR" dirty="0">
                <a:solidFill>
                  <a:schemeClr val="bg2">
                    <a:lumMod val="50000"/>
                  </a:schemeClr>
                </a:solidFill>
              </a:rPr>
              <a:t>  </a:t>
            </a:r>
            <a:r>
              <a:rPr lang="hr-HR" dirty="0">
                <a:solidFill>
                  <a:srgbClr val="A11564"/>
                </a:solidFill>
              </a:rPr>
              <a:t>| </a:t>
            </a:r>
          </a:p>
          <a:p>
            <a:pPr marL="0" indent="0" algn="ctr">
              <a:lnSpc>
                <a:spcPct val="150000"/>
              </a:lnSpc>
              <a:buFont typeface="Arial" panose="020B0604020202020204" pitchFamily="34" charset="0"/>
              <a:buNone/>
            </a:pPr>
            <a:r>
              <a:rPr lang="hr-HR" dirty="0">
                <a:solidFill>
                  <a:schemeClr val="bg2">
                    <a:lumMod val="50000"/>
                  </a:schemeClr>
                </a:solidFill>
              </a:rPr>
              <a:t>Goran Luketić</a:t>
            </a:r>
          </a:p>
        </p:txBody>
      </p:sp>
      <p:pic>
        <p:nvPicPr>
          <p:cNvPr id="7" name="Picture 6">
            <a:extLst>
              <a:ext uri="{FF2B5EF4-FFF2-40B4-BE49-F238E27FC236}">
                <a16:creationId xmlns:a16="http://schemas.microsoft.com/office/drawing/2014/main" id="{1680F32B-F5B0-E1D4-68C6-C97266ECFCC6}"/>
              </a:ext>
            </a:extLst>
          </p:cNvPr>
          <p:cNvPicPr>
            <a:picLocks noChangeAspect="1"/>
          </p:cNvPicPr>
          <p:nvPr/>
        </p:nvPicPr>
        <p:blipFill>
          <a:blip r:embed="rId3"/>
          <a:srcRect b="12168"/>
          <a:stretch/>
        </p:blipFill>
        <p:spPr>
          <a:xfrm>
            <a:off x="7609165" y="0"/>
            <a:ext cx="4582834" cy="6858000"/>
          </a:xfrm>
          <a:prstGeom prst="rect">
            <a:avLst/>
          </a:prstGeom>
        </p:spPr>
      </p:pic>
    </p:spTree>
    <p:extLst>
      <p:ext uri="{BB962C8B-B14F-4D97-AF65-F5344CB8AC3E}">
        <p14:creationId xmlns:p14="http://schemas.microsoft.com/office/powerpoint/2010/main" val="23316537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8B41468-CCD2-475E-25D5-7BDE0F39F54A}"/>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grpSp>
        <p:nvGrpSpPr>
          <p:cNvPr id="5" name="Group 4">
            <a:extLst>
              <a:ext uri="{FF2B5EF4-FFF2-40B4-BE49-F238E27FC236}">
                <a16:creationId xmlns:a16="http://schemas.microsoft.com/office/drawing/2014/main" id="{67805573-89B7-E70E-4A4F-161340FB3DD7}"/>
              </a:ext>
            </a:extLst>
          </p:cNvPr>
          <p:cNvGrpSpPr/>
          <p:nvPr/>
        </p:nvGrpSpPr>
        <p:grpSpPr>
          <a:xfrm>
            <a:off x="336549" y="895594"/>
            <a:ext cx="11518901" cy="5888057"/>
            <a:chOff x="434412" y="1629748"/>
            <a:chExt cx="11323176" cy="5888057"/>
          </a:xfrm>
        </p:grpSpPr>
        <p:sp>
          <p:nvSpPr>
            <p:cNvPr id="7" name="TextBox 6">
              <a:extLst>
                <a:ext uri="{FF2B5EF4-FFF2-40B4-BE49-F238E27FC236}">
                  <a16:creationId xmlns:a16="http://schemas.microsoft.com/office/drawing/2014/main" id="{EFC2CC88-27F5-5CB7-E5F5-78D2F0FDD918}"/>
                </a:ext>
              </a:extLst>
            </p:cNvPr>
            <p:cNvSpPr txBox="1"/>
            <p:nvPr/>
          </p:nvSpPr>
          <p:spPr>
            <a:xfrm>
              <a:off x="434412" y="2008605"/>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"Bruno"</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"Luka"</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"Filip"</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Terezija</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"Martin"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"When you play the game of thrones, you win or you die."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"Welcome to the wedding, lord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endParaRPr lang="hr-HR" altLang="en-US" sz="1600" dirty="0">
                <a:solidFill>
                  <a:srgbClr val="080808"/>
                </a:solidFill>
                <a:latin typeface="JetBrains Mono"/>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Darkeagle</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 Do </a:t>
              </a:r>
              <a:r>
                <a:rPr kumimoji="0" lang="hr-HR" altLang="en-US" sz="1600" b="0" i="0" u="none" strike="noStrike" cap="none" normalizeH="0" baseline="0" dirty="0" err="1">
                  <a:ln>
                    <a:noFill/>
                  </a:ln>
                  <a:solidFill>
                    <a:srgbClr val="067D17"/>
                  </a:solidFill>
                  <a:effectLst/>
                  <a:latin typeface="JetBrains Mono"/>
                </a:rPr>
                <a:t>not</a:t>
              </a:r>
              <a:r>
                <a:rPr kumimoji="0" lang="hr-HR" altLang="en-US" sz="1600" b="0" i="0" u="none" strike="noStrike" cap="none" normalizeH="0" baseline="0" dirty="0">
                  <a:ln>
                    <a:noFill/>
                  </a:ln>
                  <a:solidFill>
                    <a:srgbClr val="067D17"/>
                  </a:solidFill>
                  <a:effectLst/>
                  <a:latin typeface="JetBrains Mono"/>
                </a:rPr>
                <a:t> use </a:t>
              </a:r>
              <a:r>
                <a:rPr kumimoji="0" lang="hr-HR" altLang="en-US" sz="1600" b="0" i="0" u="none" strike="noStrike" cap="none" normalizeH="0" baseline="0" dirty="0" err="1">
                  <a:ln>
                    <a:noFill/>
                  </a:ln>
                  <a:solidFill>
                    <a:srgbClr val="067D17"/>
                  </a:solidFill>
                  <a:effectLst/>
                  <a:latin typeface="JetBrains Mono"/>
                </a:rPr>
                <a:t>magic</a:t>
              </a:r>
              <a:r>
                <a:rPr kumimoji="0" lang="hr-HR" altLang="en-US" sz="1600" b="0" i="0" u="none" strike="noStrike" cap="none" normalizeH="0" baseline="0" dirty="0">
                  <a:ln>
                    <a:noFill/>
                  </a:ln>
                  <a:solidFill>
                    <a:srgbClr val="067D17"/>
                  </a:solidFill>
                  <a:effectLst/>
                  <a:latin typeface="JetBrains Mono"/>
                </a:rPr>
                <a:t> </a:t>
              </a:r>
              <a:r>
                <a:rPr kumimoji="0" lang="hr-HR" altLang="en-US" sz="1600" b="0" i="0" u="none" strike="noStrike" cap="none" normalizeH="0" baseline="0" dirty="0" err="1">
                  <a:ln>
                    <a:noFill/>
                  </a:ln>
                  <a:solidFill>
                    <a:srgbClr val="067D17"/>
                  </a:solidFill>
                  <a:effectLst/>
                  <a:latin typeface="JetBrains Mono"/>
                </a:rPr>
                <a:t>numbers</a:t>
              </a:r>
              <a:r>
                <a:rPr kumimoji="0" lang="hr-HR" altLang="en-US" sz="1600" b="0" i="0" u="none" strike="noStrike" cap="none" normalizeH="0" baseline="0" dirty="0">
                  <a:ln>
                    <a:noFill/>
                  </a:ln>
                  <a:solidFill>
                    <a:srgbClr val="067D17"/>
                  </a:solidFill>
                  <a:effectLst/>
                  <a:latin typeface="JetBrains Mono"/>
                </a:rPr>
                <a:t>! </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hr-HR"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Ironheart</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Sunseeker"</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B4E5500A-16CF-D6D5-2119-B96F05A96358}"/>
                </a:ext>
              </a:extLst>
            </p:cNvPr>
            <p:cNvSpPr txBox="1"/>
            <p:nvPr/>
          </p:nvSpPr>
          <p:spPr>
            <a:xfrm>
              <a:off x="434412" y="1629748"/>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86402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99283F3-1DB7-B91A-EA20-35DC692891E2}"/>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3" name="Group 2">
            <a:extLst>
              <a:ext uri="{FF2B5EF4-FFF2-40B4-BE49-F238E27FC236}">
                <a16:creationId xmlns:a16="http://schemas.microsoft.com/office/drawing/2014/main" id="{4585338C-3B43-9361-9FF8-CF2BD249774D}"/>
              </a:ext>
            </a:extLst>
          </p:cNvPr>
          <p:cNvGrpSpPr/>
          <p:nvPr/>
        </p:nvGrpSpPr>
        <p:grpSpPr>
          <a:xfrm>
            <a:off x="336549" y="1262266"/>
            <a:ext cx="11518901" cy="1938992"/>
            <a:chOff x="350379" y="5122720"/>
            <a:chExt cx="11323176" cy="1938992"/>
          </a:xfrm>
        </p:grpSpPr>
        <p:sp>
          <p:nvSpPr>
            <p:cNvPr id="4" name="TextBox 3">
              <a:extLst>
                <a:ext uri="{FF2B5EF4-FFF2-40B4-BE49-F238E27FC236}">
                  <a16:creationId xmlns:a16="http://schemas.microsoft.com/office/drawing/2014/main" id="{53E21241-A46D-CEE3-F3E7-10F29DBA633D}"/>
                </a:ext>
              </a:extLst>
            </p:cNvPr>
            <p:cNvSpPr txBox="1"/>
            <p:nvPr/>
          </p:nvSpPr>
          <p:spPr>
            <a:xfrm>
              <a:off x="350379" y="5492052"/>
              <a:ext cx="11323176" cy="1569660"/>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When you play the game of thrones, you win or you die.</a:t>
              </a:r>
            </a:p>
            <a:p>
              <a:r>
                <a:rPr lang="en-GB" sz="1600" dirty="0">
                  <a:latin typeface="Consolas" panose="020B0609020204030204" pitchFamily="49" charset="0"/>
                </a:rPr>
                <a:t>Welcome to the wedding, lord Bruno.</a:t>
              </a:r>
            </a:p>
            <a:p>
              <a:r>
                <a:rPr lang="en-GB" sz="1600" dirty="0">
                  <a:latin typeface="Consolas" panose="020B0609020204030204" pitchFamily="49" charset="0"/>
                </a:rPr>
                <a:t>Luka </a:t>
              </a:r>
              <a:r>
                <a:rPr lang="en-GB" sz="1600" dirty="0" err="1">
                  <a:latin typeface="Consolas" panose="020B0609020204030204" pitchFamily="49" charset="0"/>
                </a:rPr>
                <a:t>Darkeagle</a:t>
              </a:r>
              <a:endParaRPr lang="en-GB" sz="1600" dirty="0">
                <a:latin typeface="Consolas" panose="020B0609020204030204" pitchFamily="49" charset="0"/>
              </a:endParaRPr>
            </a:p>
            <a:p>
              <a:r>
                <a:rPr lang="en-GB" sz="1600" dirty="0">
                  <a:latin typeface="Consolas" panose="020B0609020204030204" pitchFamily="49" charset="0"/>
                </a:rPr>
                <a:t>Filip </a:t>
              </a:r>
              <a:r>
                <a:rPr lang="en-GB" sz="1600" dirty="0" err="1">
                  <a:latin typeface="Consolas" panose="020B0609020204030204" pitchFamily="49" charset="0"/>
                </a:rPr>
                <a:t>Ironheart</a:t>
              </a:r>
              <a:endParaRPr lang="en-GB" sz="1600" dirty="0">
                <a:latin typeface="Consolas" panose="020B0609020204030204" pitchFamily="49" charset="0"/>
              </a:endParaRPr>
            </a:p>
            <a:p>
              <a:r>
                <a:rPr lang="en-GB" sz="1600" dirty="0" err="1">
                  <a:latin typeface="Consolas" panose="020B0609020204030204" pitchFamily="49" charset="0"/>
                </a:rPr>
                <a:t>Terezija</a:t>
              </a:r>
              <a:r>
                <a:rPr lang="en-GB" sz="1600" dirty="0">
                  <a:latin typeface="Consolas" panose="020B0609020204030204" pitchFamily="49" charset="0"/>
                </a:rPr>
                <a:t> Sunseeker</a:t>
              </a:r>
            </a:p>
            <a:p>
              <a:r>
                <a:rPr lang="en-GB" sz="1600" dirty="0">
                  <a:latin typeface="Consolas" panose="020B0609020204030204" pitchFamily="49" charset="0"/>
                </a:rPr>
                <a:t>Welcome to the wedding, lord Martin </a:t>
              </a:r>
              <a:r>
                <a:rPr lang="en-GB" sz="1600" dirty="0" err="1">
                  <a:latin typeface="Consolas" panose="020B0609020204030204" pitchFamily="49" charset="0"/>
                </a:rPr>
                <a:t>Ironheart</a:t>
              </a:r>
              <a:r>
                <a:rPr lang="en-GB" sz="1600" dirty="0">
                  <a:latin typeface="Consolas" panose="020B0609020204030204" pitchFamily="49" charset="0"/>
                </a:rPr>
                <a:t>.</a:t>
              </a:r>
            </a:p>
          </p:txBody>
        </p:sp>
        <p:sp>
          <p:nvSpPr>
            <p:cNvPr id="6" name="TextBox 5">
              <a:extLst>
                <a:ext uri="{FF2B5EF4-FFF2-40B4-BE49-F238E27FC236}">
                  <a16:creationId xmlns:a16="http://schemas.microsoft.com/office/drawing/2014/main" id="{18788AE9-4353-41AB-6FB3-72FAD3F9132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5" name="Content Placeholder 2">
            <a:extLst>
              <a:ext uri="{FF2B5EF4-FFF2-40B4-BE49-F238E27FC236}">
                <a16:creationId xmlns:a16="http://schemas.microsoft.com/office/drawing/2014/main" id="{DD054535-CCB4-170E-DD29-3DA99B4CCECC}"/>
              </a:ext>
            </a:extLst>
          </p:cNvPr>
          <p:cNvSpPr>
            <a:spLocks noGrp="1"/>
          </p:cNvSpPr>
          <p:nvPr>
            <p:ph idx="1"/>
          </p:nvPr>
        </p:nvSpPr>
        <p:spPr>
          <a:xfrm>
            <a:off x="302708" y="3429001"/>
            <a:ext cx="11552741" cy="2330938"/>
          </a:xfrm>
        </p:spPr>
        <p:txBody>
          <a:bodyPr>
            <a:normAutofit/>
          </a:bodyPr>
          <a:lstStyle/>
          <a:p>
            <a:pPr marL="0" indent="0">
              <a:lnSpc>
                <a:spcPct val="150000"/>
              </a:lnSpc>
              <a:buNone/>
            </a:pPr>
            <a:r>
              <a:rPr lang="hr-HR" dirty="0">
                <a:solidFill>
                  <a:schemeClr val="bg2">
                    <a:lumMod val="50000"/>
                  </a:schemeClr>
                </a:solidFill>
              </a:rPr>
              <a:t>Moguće je rabiti podrazumijevane vrijednosti za argumente</a:t>
            </a: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dopušta imenovane argumente (poput Pythona), tako da se eksplicitno prilikom poziva vidi koja vrijednost se rabi za koji argument</a:t>
            </a:r>
          </a:p>
        </p:txBody>
      </p:sp>
    </p:spTree>
    <p:extLst>
      <p:ext uri="{BB962C8B-B14F-4D97-AF65-F5344CB8AC3E}">
        <p14:creationId xmlns:p14="http://schemas.microsoft.com/office/powerpoint/2010/main" val="4709655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https://kotlinlang.org/docs/functions.html</a:t>
            </a:r>
          </a:p>
          <a:p>
            <a:pPr marL="0" indent="0">
              <a:lnSpc>
                <a:spcPct val="150000"/>
              </a:lnSpc>
              <a:buNone/>
            </a:pPr>
            <a:r>
              <a:rPr lang="hr-HR" sz="2000" dirty="0">
                <a:solidFill>
                  <a:schemeClr val="bg2">
                    <a:lumMod val="50000"/>
                  </a:schemeClr>
                </a:solidFill>
                <a:hlinkClick r:id="rId3"/>
              </a:rPr>
              <a:t>https://www.programiz.com/kotlin-programming/functions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32509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računa </a:t>
              </a:r>
              <a:r>
                <a:rPr lang="hr-HR" i="1" dirty="0">
                  <a:latin typeface="Consolas" panose="020B0609020204030204" pitchFamily="49" charset="0"/>
                </a:rPr>
                <a:t>n-</a:t>
              </a:r>
              <a:r>
                <a:rPr lang="hr-HR" dirty="0">
                  <a:latin typeface="Consolas" panose="020B0609020204030204" pitchFamily="49" charset="0"/>
                </a:rPr>
                <a:t>tu potenciju predanog joj broja. Rabiti for petlju, potencija i broj su predstavljeni parametrima funkcije. Testirajte napisanu funkciju.</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864037"/>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 broj određuje je li on prost ili ne. Prost broj djeljiv je samo s brojem 1 i sa samim sobom. Broj predstavlja parametar funkcije. Koristiti neku od petlji obrađenih ranije.</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37322409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663943"/>
            <a:ext cx="10637838" cy="4010026"/>
          </a:xfrm>
        </p:spPr>
        <p:txBody>
          <a:bodyPr>
            <a:normAutofit lnSpcReduction="10000"/>
          </a:bodyPr>
          <a:lstStyle/>
          <a:p>
            <a:pPr marL="0" indent="0">
              <a:lnSpc>
                <a:spcPct val="150000"/>
              </a:lnSpc>
              <a:buNone/>
            </a:pPr>
            <a:r>
              <a:rPr lang="hr-HR" dirty="0">
                <a:solidFill>
                  <a:schemeClr val="bg2">
                    <a:lumMod val="50000"/>
                  </a:schemeClr>
                </a:solidFill>
              </a:rPr>
              <a:t>Nizovi znakova predstavljeni su tipom podatka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Pristup elementima moguće je preko indeksnog operatora []</a:t>
            </a: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su nepromjenjivi, svaka izmjena </a:t>
            </a:r>
            <a:r>
              <a:rPr lang="hr-HR" dirty="0" err="1">
                <a:solidFill>
                  <a:schemeClr val="bg2">
                    <a:lumMod val="50000"/>
                  </a:schemeClr>
                </a:solidFill>
              </a:rPr>
              <a:t>stringa</a:t>
            </a:r>
            <a:r>
              <a:rPr lang="hr-HR" dirty="0">
                <a:solidFill>
                  <a:schemeClr val="bg2">
                    <a:lumMod val="50000"/>
                  </a:schemeClr>
                </a:solidFill>
              </a:rPr>
              <a:t> stvara novi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se mogu spajati, čime nastaje novi </a:t>
            </a:r>
            <a:r>
              <a:rPr lang="hr-HR" dirty="0" err="1">
                <a:solidFill>
                  <a:schemeClr val="bg2">
                    <a:lumMod val="50000"/>
                  </a:schemeClr>
                </a:solidFill>
              </a:rPr>
              <a:t>string</a:t>
            </a:r>
            <a:r>
              <a:rPr lang="hr-HR" dirty="0">
                <a:solidFill>
                  <a:schemeClr val="bg2">
                    <a:lumMod val="50000"/>
                  </a:schemeClr>
                </a:solidFill>
              </a:rPr>
              <a:t>, a za te potrebe rabe se najčešće operator + ili interpolacija </a:t>
            </a:r>
            <a:r>
              <a:rPr lang="hr-HR" dirty="0" err="1">
                <a:solidFill>
                  <a:schemeClr val="bg2">
                    <a:lumMod val="50000"/>
                  </a:schemeClr>
                </a:solidFill>
              </a:rPr>
              <a:t>stringova</a:t>
            </a:r>
            <a:r>
              <a:rPr lang="hr-HR" dirty="0">
                <a:solidFill>
                  <a:schemeClr val="bg2">
                    <a:lumMod val="50000"/>
                  </a:schemeClr>
                </a:solidFill>
              </a:rPr>
              <a:t> (kao ranije na predavanjima)</a:t>
            </a:r>
          </a:p>
        </p:txBody>
      </p:sp>
      <p:pic>
        <p:nvPicPr>
          <p:cNvPr id="3" name="Picture 2">
            <a:extLst>
              <a:ext uri="{FF2B5EF4-FFF2-40B4-BE49-F238E27FC236}">
                <a16:creationId xmlns:a16="http://schemas.microsoft.com/office/drawing/2014/main" id="{2696655F-592B-00CA-431F-A46003507655}"/>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580187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84731" y="30502"/>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587696"/>
            <a:ext cx="11518901" cy="5386090"/>
            <a:chOff x="434412" y="1958949"/>
            <a:chExt cx="11323176" cy="538609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501675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Dracarys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"The night watch"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pointsPerSegment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word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0000"/>
                  </a:solidFill>
                  <a:effectLst/>
                  <a:latin typeface="JetBrains Mono"/>
                </a:rPr>
                <a:t>pointsPerSegment</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vowels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setOf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i</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o'</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'u</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for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vowels</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5969617"/>
            <a:ext cx="11518901" cy="892552"/>
            <a:chOff x="350379" y="5122720"/>
            <a:chExt cx="11323176" cy="892552"/>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10</a:t>
              </a:r>
            </a:p>
            <a:p>
              <a:r>
                <a:rPr lang="en-GB" sz="1400" dirty="0">
                  <a:latin typeface="Consolas" panose="020B0609020204030204" pitchFamily="49" charset="0"/>
                </a:rPr>
                <a:t>21</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5994F2A9-3A43-BAEE-5914-D28329671E9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52900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https://kotlinlang.org/docs/strings.html</a:t>
            </a:r>
          </a:p>
          <a:p>
            <a:pPr marL="0" indent="0">
              <a:lnSpc>
                <a:spcPct val="150000"/>
              </a:lnSpc>
              <a:buNone/>
            </a:pPr>
            <a:r>
              <a:rPr lang="hr-HR" sz="2000" dirty="0">
                <a:solidFill>
                  <a:schemeClr val="bg2">
                    <a:lumMod val="50000"/>
                  </a:schemeClr>
                </a:solidFill>
                <a:hlinkClick r:id="rId4"/>
              </a:rPr>
              <a:t>https://www.baeldung.com/kotlin/strings-series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2939994"/>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provjerava bi li on činio dovoljno jaku lozinku. Da bi to činio, mora sadržavati barem jedno veliko slovo, jedan broj te biti dug barem 8 znakova.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8" y="4453708"/>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samoglasnika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7" y="5693844"/>
            <a:ext cx="11518901" cy="1015663"/>
            <a:chOff x="350380" y="3065910"/>
            <a:chExt cx="11323176" cy="1015663"/>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jedinstvenih znakova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8160736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OOP</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1138395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Apstrakcija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19571745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Enkapsulacija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9358745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292042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dirty="0">
              <a:solidFill>
                <a:srgbClr val="FC7676"/>
              </a:solidFill>
            </a:endParaRPr>
          </a:p>
        </p:txBody>
      </p:sp>
      <p:pic>
        <p:nvPicPr>
          <p:cNvPr id="9" name="Picture 8">
            <a:extLst>
              <a:ext uri="{FF2B5EF4-FFF2-40B4-BE49-F238E27FC236}">
                <a16:creationId xmlns:a16="http://schemas.microsoft.com/office/drawing/2014/main" id="{58F0F08D-8663-D162-37AD-18736AF64C97}"/>
              </a:ext>
            </a:extLst>
          </p:cNvPr>
          <p:cNvPicPr>
            <a:picLocks noChangeAspect="1"/>
          </p:cNvPicPr>
          <p:nvPr/>
        </p:nvPicPr>
        <p:blipFill>
          <a:blip r:embed="rId2"/>
          <a:srcRect b="2886"/>
          <a:stretch/>
        </p:blipFill>
        <p:spPr>
          <a:xfrm>
            <a:off x="863111" y="1976498"/>
            <a:ext cx="3314700" cy="3209803"/>
          </a:xfrm>
          <a:prstGeom prst="rect">
            <a:avLst/>
          </a:prstGeom>
        </p:spPr>
      </p:pic>
      <p:sp>
        <p:nvSpPr>
          <p:cNvPr id="11" name="TextBox 10">
            <a:extLst>
              <a:ext uri="{FF2B5EF4-FFF2-40B4-BE49-F238E27FC236}">
                <a16:creationId xmlns:a16="http://schemas.microsoft.com/office/drawing/2014/main" id="{D1C52663-1FAB-1640-DF76-C5E7890A1B72}"/>
              </a:ext>
            </a:extLst>
          </p:cNvPr>
          <p:cNvSpPr txBox="1"/>
          <p:nvPr/>
        </p:nvSpPr>
        <p:spPr>
          <a:xfrm>
            <a:off x="5271433" y="0"/>
            <a:ext cx="6920567" cy="6871689"/>
          </a:xfrm>
          <a:prstGeom prst="rect">
            <a:avLst/>
          </a:prstGeom>
          <a:noFill/>
        </p:spPr>
        <p:txBody>
          <a:bodyPr wrap="square">
            <a:spAutoFit/>
          </a:bodyPr>
          <a:lstStyle/>
          <a:p>
            <a:pPr>
              <a:lnSpc>
                <a:spcPct val="150000"/>
              </a:lnSpc>
            </a:pPr>
            <a:r>
              <a:rPr lang="hr-HR" sz="4000" dirty="0">
                <a:solidFill>
                  <a:srgbClr val="3F8E93"/>
                </a:solidFill>
              </a:rPr>
              <a:t>Zašto ste vi tu?</a:t>
            </a:r>
          </a:p>
          <a:p>
            <a:pPr>
              <a:lnSpc>
                <a:spcPct val="150000"/>
              </a:lnSpc>
            </a:pPr>
            <a:r>
              <a:rPr lang="hr-HR" sz="2400" dirty="0">
                <a:solidFill>
                  <a:schemeClr val="bg2">
                    <a:lumMod val="50000"/>
                  </a:schemeClr>
                </a:solidFill>
              </a:rPr>
              <a:t>Želite naučiti nešto o razvoju za Android</a:t>
            </a:r>
          </a:p>
          <a:p>
            <a:pPr>
              <a:lnSpc>
                <a:spcPct val="150000"/>
              </a:lnSpc>
            </a:pPr>
            <a:r>
              <a:rPr lang="hr-HR" sz="2400" dirty="0">
                <a:solidFill>
                  <a:schemeClr val="bg2">
                    <a:lumMod val="50000"/>
                  </a:schemeClr>
                </a:solidFill>
              </a:rPr>
              <a:t>Želite upoznati druge ljude</a:t>
            </a:r>
          </a:p>
          <a:p>
            <a:pPr>
              <a:lnSpc>
                <a:spcPct val="150000"/>
              </a:lnSpc>
            </a:pPr>
            <a:r>
              <a:rPr lang="hr-HR" sz="2400" dirty="0">
                <a:solidFill>
                  <a:schemeClr val="bg2">
                    <a:lumMod val="50000"/>
                  </a:schemeClr>
                </a:solidFill>
              </a:rPr>
              <a:t>Želite pomoći drugima</a:t>
            </a:r>
          </a:p>
          <a:p>
            <a:pPr>
              <a:lnSpc>
                <a:spcPct val="150000"/>
              </a:lnSpc>
            </a:pPr>
            <a:endParaRPr lang="hr-HR" sz="2400" dirty="0">
              <a:solidFill>
                <a:schemeClr val="bg2">
                  <a:lumMod val="50000"/>
                </a:schemeClr>
              </a:solidFill>
            </a:endParaRPr>
          </a:p>
          <a:p>
            <a:pPr>
              <a:lnSpc>
                <a:spcPct val="150000"/>
              </a:lnSpc>
            </a:pPr>
            <a:r>
              <a:rPr lang="hr-HR" sz="4000" dirty="0">
                <a:solidFill>
                  <a:srgbClr val="3F8E93"/>
                </a:solidFill>
              </a:rPr>
              <a:t>A kako?</a:t>
            </a:r>
            <a:endParaRPr lang="hr-HR" sz="4000" dirty="0">
              <a:solidFill>
                <a:schemeClr val="bg2">
                  <a:lumMod val="50000"/>
                </a:schemeClr>
              </a:solidFill>
            </a:endParaRPr>
          </a:p>
          <a:p>
            <a:pPr>
              <a:lnSpc>
                <a:spcPct val="150000"/>
              </a:lnSpc>
            </a:pPr>
            <a:r>
              <a:rPr lang="hr-HR" sz="2400" dirty="0">
                <a:solidFill>
                  <a:schemeClr val="bg2">
                    <a:lumMod val="50000"/>
                  </a:schemeClr>
                </a:solidFill>
              </a:rPr>
              <a:t>Pridružite se </a:t>
            </a:r>
            <a:r>
              <a:rPr lang="hr-HR" sz="2400" dirty="0" err="1">
                <a:solidFill>
                  <a:schemeClr val="bg2">
                    <a:lumMod val="50000"/>
                  </a:schemeClr>
                </a:solidFill>
              </a:rPr>
              <a:t>Discordu</a:t>
            </a:r>
            <a:endParaRPr lang="hr-HR" sz="2400" dirty="0">
              <a:solidFill>
                <a:schemeClr val="bg2">
                  <a:lumMod val="50000"/>
                </a:schemeClr>
              </a:solidFill>
            </a:endParaRPr>
          </a:p>
          <a:p>
            <a:pPr>
              <a:lnSpc>
                <a:spcPct val="150000"/>
              </a:lnSpc>
            </a:pPr>
            <a:r>
              <a:rPr lang="hr-HR" sz="2400" dirty="0">
                <a:solidFill>
                  <a:schemeClr val="bg2">
                    <a:lumMod val="50000"/>
                  </a:schemeClr>
                </a:solidFill>
              </a:rPr>
              <a:t>Poslušajte predavanja</a:t>
            </a:r>
          </a:p>
          <a:p>
            <a:pPr>
              <a:lnSpc>
                <a:spcPct val="150000"/>
              </a:lnSpc>
            </a:pPr>
            <a:r>
              <a:rPr lang="hr-HR" sz="2400" dirty="0">
                <a:solidFill>
                  <a:schemeClr val="bg2">
                    <a:lumMod val="50000"/>
                  </a:schemeClr>
                </a:solidFill>
              </a:rPr>
              <a:t>Budite redoviti</a:t>
            </a:r>
          </a:p>
          <a:p>
            <a:pPr>
              <a:lnSpc>
                <a:spcPct val="150000"/>
              </a:lnSpc>
            </a:pPr>
            <a:r>
              <a:rPr lang="hr-HR" sz="2400" dirty="0">
                <a:solidFill>
                  <a:schemeClr val="bg2">
                    <a:lumMod val="50000"/>
                  </a:schemeClr>
                </a:solidFill>
              </a:rPr>
              <a:t>Rješavajte primjere</a:t>
            </a:r>
          </a:p>
          <a:p>
            <a:pPr>
              <a:lnSpc>
                <a:spcPct val="150000"/>
              </a:lnSpc>
            </a:pPr>
            <a:r>
              <a:rPr lang="hr-HR" sz="2400" dirty="0">
                <a:solidFill>
                  <a:schemeClr val="bg2">
                    <a:lumMod val="50000"/>
                  </a:schemeClr>
                </a:solidFill>
              </a:rPr>
              <a:t>Rješavajte zadaće</a:t>
            </a:r>
          </a:p>
        </p:txBody>
      </p:sp>
    </p:spTree>
    <p:extLst>
      <p:ext uri="{BB962C8B-B14F-4D97-AF65-F5344CB8AC3E}">
        <p14:creationId xmlns:p14="http://schemas.microsoft.com/office/powerpoint/2010/main" val="20846214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16306635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Metode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35113254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25217458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38105437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Podatkovne klase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9943250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37642312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 </a:t>
            </a:r>
          </a:p>
        </p:txBody>
      </p:sp>
    </p:spTree>
    <p:extLst>
      <p:ext uri="{BB962C8B-B14F-4D97-AF65-F5344CB8AC3E}">
        <p14:creationId xmlns:p14="http://schemas.microsoft.com/office/powerpoint/2010/main" val="2782886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omputer screen with colorful text&#10;&#10;Description automatically generated">
            <a:extLst>
              <a:ext uri="{FF2B5EF4-FFF2-40B4-BE49-F238E27FC236}">
                <a16:creationId xmlns:a16="http://schemas.microsoft.com/office/drawing/2014/main" id="{C2979BC4-B52D-5D83-1451-4ABEAFD65587}"/>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b="15625"/>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E8130824-87D1-9781-6B3F-B2BA38C36A8C}"/>
              </a:ext>
            </a:extLst>
          </p:cNvPr>
          <p:cNvSpPr/>
          <p:nvPr/>
        </p:nvSpPr>
        <p:spPr>
          <a:xfrm>
            <a:off x="0" y="0"/>
            <a:ext cx="12192000" cy="6858000"/>
          </a:xfrm>
          <a:prstGeom prst="rect">
            <a:avLst/>
          </a:prstGeom>
          <a:solidFill>
            <a:srgbClr val="000000">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6731000" y="3705221"/>
            <a:ext cx="3924302" cy="2593975"/>
          </a:xfrm>
        </p:spPr>
        <p:txBody>
          <a:bodyPr>
            <a:normAutofit/>
          </a:bodyPr>
          <a:lstStyle/>
          <a:p>
            <a:pPr algn="r"/>
            <a:r>
              <a:rPr lang="hr-HR" dirty="0">
                <a:solidFill>
                  <a:schemeClr val="bg1"/>
                </a:solidFill>
                <a:latin typeface="Segoe UI" panose="020B0502040204020203" pitchFamily="34" charset="0"/>
                <a:cs typeface="Segoe UI" panose="020B0502040204020203" pitchFamily="34" charset="0"/>
              </a:rPr>
              <a:t>Uvod u </a:t>
            </a:r>
            <a:r>
              <a:rPr lang="hr-HR" dirty="0" err="1">
                <a:solidFill>
                  <a:schemeClr val="bg1"/>
                </a:solidFill>
                <a:latin typeface="Segoe UI" panose="020B0502040204020203" pitchFamily="34" charset="0"/>
                <a:cs typeface="Segoe UI" panose="020B0502040204020203" pitchFamily="34" charset="0"/>
              </a:rPr>
              <a:t>Kotlin</a:t>
            </a:r>
            <a:r>
              <a:rPr lang="hr-HR" dirty="0">
                <a:solidFill>
                  <a:schemeClr val="bg1"/>
                </a:solidFill>
                <a:latin typeface="Segoe UI" panose="020B0502040204020203" pitchFamily="34" charset="0"/>
                <a:cs typeface="Segoe UI" panose="020B0502040204020203" pitchFamily="34" charset="0"/>
              </a:rPr>
              <a:t> </a:t>
            </a:r>
            <a:br>
              <a:rPr lang="hr-HR" dirty="0">
                <a:solidFill>
                  <a:schemeClr val="bg1"/>
                </a:solidFill>
                <a:latin typeface="Segoe UI" panose="020B0502040204020203" pitchFamily="34" charset="0"/>
                <a:cs typeface="Segoe UI" panose="020B0502040204020203" pitchFamily="34" charset="0"/>
              </a:rPr>
            </a:br>
            <a:r>
              <a:rPr lang="hr-HR" dirty="0">
                <a:solidFill>
                  <a:schemeClr val="bg1"/>
                </a:solidFill>
                <a:latin typeface="Segoe UI" panose="020B0502040204020203" pitchFamily="34" charset="0"/>
                <a:cs typeface="Segoe UI" panose="020B0502040204020203" pitchFamily="34" charset="0"/>
              </a:rPr>
              <a:t>i OOP</a:t>
            </a:r>
            <a:endParaRPr lang="en-GB" dirty="0">
              <a:solidFill>
                <a:schemeClr val="bg1"/>
              </a:solidFill>
              <a:latin typeface="Segoe UI" panose="020B0502040204020203" pitchFamily="34" charset="0"/>
              <a:cs typeface="Segoe UI" panose="020B0502040204020203" pitchFamily="34" charset="0"/>
            </a:endParaRPr>
          </a:p>
        </p:txBody>
      </p:sp>
      <p:pic>
        <p:nvPicPr>
          <p:cNvPr id="6" name="Picture 5" descr="A colorful logo with a blue and orange stripe&#10;&#10;Description automatically generated">
            <a:extLst>
              <a:ext uri="{FF2B5EF4-FFF2-40B4-BE49-F238E27FC236}">
                <a16:creationId xmlns:a16="http://schemas.microsoft.com/office/drawing/2014/main" id="{C456218A-D32F-D818-8CA1-82A42A8BC94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330657" y="4055265"/>
            <a:ext cx="1893889" cy="1893889"/>
          </a:xfrm>
          <a:prstGeom prst="rect">
            <a:avLst/>
          </a:prstGeom>
        </p:spPr>
      </p:pic>
    </p:spTree>
    <p:extLst>
      <p:ext uri="{BB962C8B-B14F-4D97-AF65-F5344CB8AC3E}">
        <p14:creationId xmlns:p14="http://schemas.microsoft.com/office/powerpoint/2010/main" val="557644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nam treba?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898650"/>
            <a:ext cx="9407525" cy="3990974"/>
          </a:xfrm>
        </p:spPr>
        <p:txBody>
          <a:bodyPr>
            <a:normAutofit/>
          </a:bodyPr>
          <a:lstStyle/>
          <a:p>
            <a:pPr marL="0" indent="0">
              <a:buNone/>
            </a:pPr>
            <a:r>
              <a:rPr lang="hr-HR" dirty="0" err="1">
                <a:solidFill>
                  <a:schemeClr val="bg2">
                    <a:lumMod val="50000"/>
                  </a:schemeClr>
                </a:solidFill>
              </a:rPr>
              <a:t>IntelliJ</a:t>
            </a:r>
            <a:r>
              <a:rPr lang="hr-HR" dirty="0">
                <a:solidFill>
                  <a:schemeClr val="bg2">
                    <a:lumMod val="50000"/>
                  </a:schemeClr>
                </a:solidFill>
              </a:rPr>
              <a:t> </a:t>
            </a:r>
            <a:r>
              <a:rPr lang="hr-HR" dirty="0" err="1">
                <a:solidFill>
                  <a:schemeClr val="bg2">
                    <a:lumMod val="50000"/>
                  </a:schemeClr>
                </a:solidFill>
              </a:rPr>
              <a:t>Idea</a:t>
            </a:r>
            <a:r>
              <a:rPr lang="hr-HR" dirty="0">
                <a:solidFill>
                  <a:schemeClr val="bg2">
                    <a:lumMod val="50000"/>
                  </a:schemeClr>
                </a:solidFill>
              </a:rPr>
              <a:t> </a:t>
            </a:r>
          </a:p>
          <a:p>
            <a:pPr marL="0" indent="0">
              <a:buNone/>
            </a:pPr>
            <a:r>
              <a:rPr lang="hr-HR" dirty="0">
                <a:solidFill>
                  <a:schemeClr val="bg2">
                    <a:lumMod val="50000"/>
                  </a:schemeClr>
                </a:solidFill>
                <a:hlinkClick r:id="rId2"/>
              </a:rPr>
              <a:t>https://www.jetbrains.com/idea/</a:t>
            </a:r>
            <a:endParaRPr lang="hr-HR" dirty="0">
              <a:solidFill>
                <a:schemeClr val="bg2">
                  <a:lumMod val="50000"/>
                </a:schemeClr>
              </a:solidFill>
            </a:endParaRPr>
          </a:p>
          <a:p>
            <a:pPr marL="0" indent="0">
              <a:buNone/>
            </a:pPr>
            <a:endParaRPr lang="hr-HR" dirty="0">
              <a:solidFill>
                <a:schemeClr val="bg2">
                  <a:lumMod val="50000"/>
                </a:schemeClr>
              </a:solidFill>
            </a:endParaRPr>
          </a:p>
          <a:p>
            <a:pPr marL="0" indent="0">
              <a:buNone/>
            </a:pPr>
            <a:r>
              <a:rPr lang="hr-HR" dirty="0">
                <a:solidFill>
                  <a:schemeClr val="bg2">
                    <a:lumMod val="50000"/>
                  </a:schemeClr>
                </a:solidFill>
              </a:rPr>
              <a:t>Ako danas nemate</a:t>
            </a:r>
          </a:p>
          <a:p>
            <a:pPr marL="0" indent="0">
              <a:buNone/>
            </a:pPr>
            <a:r>
              <a:rPr lang="hr-HR" dirty="0">
                <a:solidFill>
                  <a:schemeClr val="bg2">
                    <a:lumMod val="50000"/>
                  </a:schemeClr>
                </a:solidFill>
                <a:hlinkClick r:id="rId3"/>
              </a:rPr>
              <a:t>https://play.kotlinlang.org/</a:t>
            </a:r>
            <a:r>
              <a:rPr lang="hr-HR" dirty="0">
                <a:solidFill>
                  <a:schemeClr val="bg2">
                    <a:lumMod val="50000"/>
                  </a:schemeClr>
                </a:solidFill>
              </a:rPr>
              <a:t> </a:t>
            </a:r>
          </a:p>
        </p:txBody>
      </p:sp>
      <p:pic>
        <p:nvPicPr>
          <p:cNvPr id="6" name="Picture 5" descr="A logo with colorful triangles&#10;&#10;Description automatically generated with medium confidence">
            <a:extLst>
              <a:ext uri="{FF2B5EF4-FFF2-40B4-BE49-F238E27FC236}">
                <a16:creationId xmlns:a16="http://schemas.microsoft.com/office/drawing/2014/main" id="{7A8A7A9C-0450-88F0-83E0-5B1AE65E5DD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7038608" y="1395045"/>
            <a:ext cx="4067910" cy="4067910"/>
          </a:xfrm>
          <a:prstGeom prst="rect">
            <a:avLst/>
          </a:prstGeom>
        </p:spPr>
      </p:pic>
    </p:spTree>
    <p:extLst>
      <p:ext uri="{BB962C8B-B14F-4D97-AF65-F5344CB8AC3E}">
        <p14:creationId xmlns:p14="http://schemas.microsoft.com/office/powerpoint/2010/main" val="209765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Što je Kotlin?</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631950"/>
            <a:ext cx="9407525" cy="4616450"/>
          </a:xfrm>
        </p:spPr>
        <p:txBody>
          <a:bodyPr>
            <a:normAutofit/>
          </a:bodyPr>
          <a:lstStyle/>
          <a:p>
            <a:pPr marL="0" indent="0">
              <a:lnSpc>
                <a:spcPct val="150000"/>
              </a:lnSpc>
              <a:buNone/>
            </a:pPr>
            <a:r>
              <a:rPr lang="hr-HR">
                <a:solidFill>
                  <a:schemeClr val="bg2">
                    <a:lumMod val="50000"/>
                  </a:schemeClr>
                </a:solidFill>
              </a:rPr>
              <a:t>Moderan objektno orijentiran programski jezik</a:t>
            </a:r>
          </a:p>
          <a:p>
            <a:pPr marL="0" indent="0">
              <a:lnSpc>
                <a:spcPct val="150000"/>
              </a:lnSpc>
              <a:buNone/>
            </a:pPr>
            <a:r>
              <a:rPr lang="hr-HR">
                <a:solidFill>
                  <a:schemeClr val="bg2">
                    <a:lumMod val="50000"/>
                  </a:schemeClr>
                </a:solidFill>
              </a:rPr>
              <a:t>Razvila ga je tvrtka JetBrains</a:t>
            </a:r>
          </a:p>
          <a:p>
            <a:pPr marL="0" indent="0">
              <a:lnSpc>
                <a:spcPct val="150000"/>
              </a:lnSpc>
              <a:buNone/>
            </a:pPr>
            <a:r>
              <a:rPr lang="hr-HR">
                <a:solidFill>
                  <a:schemeClr val="bg2">
                    <a:lumMod val="50000"/>
                  </a:schemeClr>
                </a:solidFill>
              </a:rPr>
              <a:t>Rabi se za razvoj raznih vrsta aplikacija, u našem slučaju posebno su važne Android aplikacije</a:t>
            </a:r>
          </a:p>
          <a:p>
            <a:pPr marL="0" indent="0">
              <a:lnSpc>
                <a:spcPct val="150000"/>
              </a:lnSpc>
              <a:buNone/>
            </a:pPr>
            <a:r>
              <a:rPr lang="hr-HR">
                <a:solidFill>
                  <a:schemeClr val="bg2">
                    <a:lumMod val="50000"/>
                  </a:schemeClr>
                </a:solidFill>
              </a:rPr>
              <a:t>Kompatibilan s Javom</a:t>
            </a:r>
            <a:endParaRPr lang="hr-HR" dirty="0">
              <a:solidFill>
                <a:schemeClr val="bg2">
                  <a:lumMod val="50000"/>
                </a:schemeClr>
              </a:solidFill>
            </a:endParaRPr>
          </a:p>
        </p:txBody>
      </p:sp>
      <p:pic>
        <p:nvPicPr>
          <p:cNvPr id="11" name="Picture 10">
            <a:extLst>
              <a:ext uri="{FF2B5EF4-FFF2-40B4-BE49-F238E27FC236}">
                <a16:creationId xmlns:a16="http://schemas.microsoft.com/office/drawing/2014/main" id="{4EE5EF03-BF9C-CD74-2B92-65EB5513CB8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45701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5433A5-3C65-24C7-E07F-41A0C137EF6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1314450"/>
            <a:ext cx="10637838" cy="5305425"/>
          </a:xfrm>
        </p:spPr>
        <p:txBody>
          <a:bodyPr>
            <a:normAutofit/>
          </a:bodyPr>
          <a:lstStyle/>
          <a:p>
            <a:pPr marL="0" indent="0">
              <a:lnSpc>
                <a:spcPct val="150000"/>
              </a:lnSpc>
              <a:buNone/>
            </a:pPr>
            <a:r>
              <a:rPr lang="hr-HR">
                <a:solidFill>
                  <a:schemeClr val="bg2">
                    <a:lumMod val="50000"/>
                  </a:schemeClr>
                </a:solidFill>
              </a:rPr>
              <a:t>Dvije vrste varijabli</a:t>
            </a:r>
          </a:p>
          <a:p>
            <a:pPr marL="457200" lvl="1" indent="0">
              <a:lnSpc>
                <a:spcPct val="150000"/>
              </a:lnSpc>
              <a:buNone/>
            </a:pPr>
            <a:r>
              <a:rPr lang="hr-HR">
                <a:solidFill>
                  <a:schemeClr val="bg2">
                    <a:lumMod val="50000"/>
                  </a:schemeClr>
                </a:solidFill>
              </a:rPr>
              <a:t>Varijable koje je moguće samo čitati označavaju se ključnom riječju </a:t>
            </a:r>
            <a:r>
              <a:rPr lang="hr-HR">
                <a:solidFill>
                  <a:srgbClr val="3F8E93"/>
                </a:solidFill>
              </a:rPr>
              <a:t>val</a:t>
            </a:r>
            <a:r>
              <a:rPr lang="hr-HR">
                <a:solidFill>
                  <a:schemeClr val="bg2">
                    <a:lumMod val="50000"/>
                  </a:schemeClr>
                </a:solidFill>
              </a:rPr>
              <a:t> i vrijednost im može biti pridružena samo jednom, a nazivaju se vrijednostima. </a:t>
            </a:r>
          </a:p>
          <a:p>
            <a:pPr marL="457200" lvl="1" indent="0">
              <a:lnSpc>
                <a:spcPct val="150000"/>
              </a:lnSpc>
              <a:buNone/>
            </a:pPr>
            <a:r>
              <a:rPr lang="hr-HR">
                <a:solidFill>
                  <a:schemeClr val="bg2">
                    <a:lumMod val="50000"/>
                  </a:schemeClr>
                </a:solidFill>
              </a:rPr>
              <a:t>Klasične varijable kojima je moguće mijenjati vrijednost po želji označavaju se ključnom riječju </a:t>
            </a:r>
            <a:r>
              <a:rPr lang="hr-HR">
                <a:solidFill>
                  <a:srgbClr val="3F8E93"/>
                </a:solidFill>
              </a:rPr>
              <a:t>var</a:t>
            </a:r>
            <a:r>
              <a:rPr lang="hr-HR">
                <a:solidFill>
                  <a:schemeClr val="bg2">
                    <a:lumMod val="50000"/>
                  </a:schemeClr>
                </a:solidFill>
              </a:rPr>
              <a:t>, a nazivat će se varijablama. </a:t>
            </a:r>
          </a:p>
          <a:p>
            <a:pPr marL="0" indent="0">
              <a:lnSpc>
                <a:spcPct val="150000"/>
              </a:lnSpc>
              <a:buNone/>
            </a:pPr>
            <a:r>
              <a:rPr lang="hr-HR">
                <a:solidFill>
                  <a:schemeClr val="bg2">
                    <a:lumMod val="50000"/>
                  </a:schemeClr>
                </a:solidFill>
              </a:rPr>
              <a:t>Sve vrijednosti i varijable moraju biti inicijalizirane prije korištenja. </a:t>
            </a:r>
            <a:endParaRPr lang="hr-HR" dirty="0">
              <a:solidFill>
                <a:schemeClr val="bg2">
                  <a:lumMod val="50000"/>
                </a:schemeClr>
              </a:solidFill>
            </a:endParaRPr>
          </a:p>
        </p:txBody>
      </p:sp>
    </p:spTree>
    <p:extLst>
      <p:ext uri="{BB962C8B-B14F-4D97-AF65-F5344CB8AC3E}">
        <p14:creationId xmlns:p14="http://schemas.microsoft.com/office/powerpoint/2010/main" val="293826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E154B8-107A-9CCD-E80E-40D049217E9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231654"/>
            <a:chOff x="434412" y="1958949"/>
            <a:chExt cx="11323176" cy="3231654"/>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Consolas" panose="020B0609020204030204" pitchFamily="49" charset="0"/>
                </a:rPr>
                <a:t>fun </a:t>
              </a:r>
              <a:r>
                <a:rPr kumimoji="0" lang="en-US" altLang="en-US" sz="1800" b="0" i="0" u="none" strike="noStrike" cap="none" normalizeH="0" baseline="0" dirty="0">
                  <a:ln>
                    <a:noFill/>
                  </a:ln>
                  <a:solidFill>
                    <a:srgbClr val="00627A"/>
                  </a:solidFill>
                  <a:effectLst/>
                  <a:latin typeface="Consolas" panose="020B0609020204030204" pitchFamily="49" charset="0"/>
                </a:rPr>
                <a:t>runExample1</a:t>
              </a:r>
              <a:r>
                <a:rPr kumimoji="0" lang="en-US" altLang="en-US" sz="1800" b="0" i="0" u="none" strike="noStrike" cap="none" normalizeH="0" baseline="0" dirty="0">
                  <a:ln>
                    <a:noFill/>
                  </a:ln>
                  <a:solidFill>
                    <a:srgbClr val="080808"/>
                  </a:solidFill>
                  <a:effectLst/>
                  <a:latin typeface="Consolas" panose="020B0609020204030204" pitchFamily="49" charset="0"/>
                </a:rPr>
                <a:t>() {</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33B3"/>
                  </a:solidFill>
                  <a:effectLst/>
                  <a:latin typeface="Consolas" panose="020B0609020204030204" pitchFamily="49" charset="0"/>
                </a:rPr>
                <a:t>val</a:t>
              </a:r>
              <a:r>
                <a:rPr kumimoji="0" lang="en-US" altLang="en-US" sz="1800" b="0" i="0" u="none" strike="noStrike" cap="none" normalizeH="0" baseline="0" dirty="0">
                  <a:ln>
                    <a:noFill/>
                  </a:ln>
                  <a:solidFill>
                    <a:srgbClr val="0033B3"/>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name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067D17"/>
                  </a:solidFill>
                  <a:effectLst/>
                  <a:latin typeface="Consolas" panose="020B0609020204030204" pitchFamily="49" charset="0"/>
                </a:rPr>
                <a:t>"Jon Snow"</a:t>
              </a:r>
              <a:br>
                <a:rPr kumimoji="0" lang="en-US" altLang="en-US" sz="1800" b="0" i="0" u="none" strike="noStrike" cap="none" normalizeH="0" baseline="0" dirty="0">
                  <a:ln>
                    <a:noFill/>
                  </a:ln>
                  <a:solidFill>
                    <a:srgbClr val="067D17"/>
                  </a:solidFill>
                  <a:effectLst/>
                  <a:latin typeface="Consolas" panose="020B0609020204030204" pitchFamily="49" charset="0"/>
                </a:rPr>
              </a:br>
              <a:r>
                <a:rPr kumimoji="0" lang="en-US" altLang="en-US" sz="1800" b="0" i="0" u="none" strike="noStrike" cap="none" normalizeH="0" baseline="0" dirty="0">
                  <a:ln>
                    <a:noFill/>
                  </a:ln>
                  <a:solidFill>
                    <a:srgbClr val="067D17"/>
                  </a:solidFill>
                  <a:effectLst/>
                  <a:latin typeface="Consolas" panose="020B0609020204030204" pitchFamily="49" charset="0"/>
                </a:rPr>
                <a:t>    </a:t>
              </a:r>
              <a:r>
                <a:rPr kumimoji="0" lang="en-US" altLang="en-US" sz="1800" b="0" i="0" u="none" strike="noStrike" cap="none" normalizeH="0" baseline="0" dirty="0">
                  <a:ln>
                    <a:noFill/>
                  </a:ln>
                  <a:solidFill>
                    <a:srgbClr val="0033B3"/>
                  </a:solidFill>
                  <a:effectLst/>
                  <a:latin typeface="Consolas" panose="020B0609020204030204" pitchFamily="49" charset="0"/>
                </a:rPr>
                <a:t>var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0</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"Before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1</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"After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a:t>
              </a:r>
              <a:endParaRPr kumimoji="0" lang="en-US" altLang="en-US" sz="1800" b="0" i="0" u="none" strike="noStrike" cap="none" normalizeH="0" baseline="0" dirty="0">
                <a:ln>
                  <a:noFill/>
                </a:ln>
                <a:solidFill>
                  <a:schemeClr val="tx1"/>
                </a:solidFill>
                <a:effectLst/>
                <a:latin typeface="Consolas" panose="020B0609020204030204" pitchFamily="49"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7" y="4704217"/>
            <a:ext cx="11518901" cy="1569661"/>
            <a:chOff x="350379" y="5122720"/>
            <a:chExt cx="11323176" cy="1569661"/>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200329"/>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Before Android academy.</a:t>
              </a:r>
            </a:p>
            <a:p>
              <a:r>
                <a:rPr lang="en-GB" dirty="0">
                  <a:latin typeface="Consolas" panose="020B0609020204030204" pitchFamily="49" charset="0"/>
                </a:rPr>
                <a:t>Jon Snow knows: 0.</a:t>
              </a:r>
            </a:p>
            <a:p>
              <a:r>
                <a:rPr lang="en-GB" dirty="0">
                  <a:latin typeface="Consolas" panose="020B0609020204030204" pitchFamily="49" charset="0"/>
                </a:rPr>
                <a:t>After Android academy.</a:t>
              </a:r>
            </a:p>
            <a:p>
              <a:r>
                <a:rPr lang="en-GB" dirty="0">
                  <a:latin typeface="Consolas" panose="020B0609020204030204" pitchFamily="49" charset="0"/>
                </a:rPr>
                <a:t>Jon Snow knows: 1.</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205554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363</TotalTime>
  <Words>2550</Words>
  <Application>Microsoft Office PowerPoint</Application>
  <PresentationFormat>Widescreen</PresentationFormat>
  <Paragraphs>268</Paragraphs>
  <Slides>46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Aptos</vt:lpstr>
      <vt:lpstr>Aptos Display</vt:lpstr>
      <vt:lpstr>Arial</vt:lpstr>
      <vt:lpstr>Consolas</vt:lpstr>
      <vt:lpstr>JetBrains Mono</vt:lpstr>
      <vt:lpstr>Segoe UI</vt:lpstr>
      <vt:lpstr>Office Theme</vt:lpstr>
      <vt:lpstr>Android  akademija  2024</vt:lpstr>
      <vt:lpstr>Što je Android akademija?</vt:lpstr>
      <vt:lpstr>Tko smo mi?</vt:lpstr>
      <vt:lpstr>PowerPoint Presentation</vt:lpstr>
      <vt:lpstr>Uvod u Kotlin  i OOP</vt:lpstr>
      <vt:lpstr>Što nam treba?</vt:lpstr>
      <vt:lpstr>Što je Kotlin?</vt:lpstr>
      <vt:lpstr>Vrijednosti i varijable</vt:lpstr>
      <vt:lpstr>Vrijednosti i varijable</vt:lpstr>
      <vt:lpstr>Vrijednosti i varijable</vt:lpstr>
      <vt:lpstr>Vrijednosti i varijable</vt:lpstr>
      <vt:lpstr>Vrijednosti i varijable</vt:lpstr>
      <vt:lpstr>Grananja (if-else)</vt:lpstr>
      <vt:lpstr>Grananja (if-else)</vt:lpstr>
      <vt:lpstr>Izraz if-else</vt:lpstr>
      <vt:lpstr>Izraz if-else</vt:lpstr>
      <vt:lpstr>When</vt:lpstr>
      <vt:lpstr>Naredba / izraz when</vt:lpstr>
      <vt:lpstr>Grananje</vt:lpstr>
      <vt:lpstr>Petlje</vt:lpstr>
      <vt:lpstr>repeat</vt:lpstr>
      <vt:lpstr>for</vt:lpstr>
      <vt:lpstr>for</vt:lpstr>
      <vt:lpstr>while</vt:lpstr>
      <vt:lpstr>while</vt:lpstr>
      <vt:lpstr>do...while</vt:lpstr>
      <vt:lpstr>do...while</vt:lpstr>
      <vt:lpstr>Petlje</vt:lpstr>
      <vt:lpstr>Funkcije</vt:lpstr>
      <vt:lpstr>Funkcije</vt:lpstr>
      <vt:lpstr>Funkcije</vt:lpstr>
      <vt:lpstr>Funkcije</vt:lpstr>
      <vt:lpstr>Stringovi</vt:lpstr>
      <vt:lpstr>Stringovi</vt:lpstr>
      <vt:lpstr>Stringovi</vt:lpstr>
      <vt:lpstr>OOP</vt:lpstr>
      <vt:lpstr>Apstrakcija</vt:lpstr>
      <vt:lpstr>Enkapsulacija</vt:lpstr>
      <vt:lpstr>Klase</vt:lpstr>
      <vt:lpstr>Objekti</vt:lpstr>
      <vt:lpstr>Metode</vt:lpstr>
      <vt:lpstr>Konstruktori</vt:lpstr>
      <vt:lpstr>Companion objekti</vt:lpstr>
      <vt:lpstr>Podatkovne klase</vt:lpstr>
      <vt:lpstr>Nullability</vt:lpstr>
      <vt:lpstr>Kompozicija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Bruno Zorić</dc:creator>
  <cp:lastModifiedBy>Bruno Zorić</cp:lastModifiedBy>
  <cp:revision>48</cp:revision>
  <dcterms:created xsi:type="dcterms:W3CDTF">2024-09-29T21:59:46Z</dcterms:created>
  <dcterms:modified xsi:type="dcterms:W3CDTF">2024-10-19T23:21:33Z</dcterms:modified>
</cp:coreProperties>
</file>

<file path=docProps/thumbnail.jpeg>
</file>